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76" r:id="rId5"/>
    <p:sldId id="293" r:id="rId6"/>
    <p:sldId id="294" r:id="rId7"/>
    <p:sldId id="295" r:id="rId8"/>
    <p:sldId id="274" r:id="rId9"/>
    <p:sldId id="273" r:id="rId10"/>
    <p:sldId id="265" r:id="rId11"/>
    <p:sldId id="266" r:id="rId12"/>
    <p:sldId id="267" r:id="rId13"/>
    <p:sldId id="268" r:id="rId14"/>
    <p:sldId id="269" r:id="rId15"/>
    <p:sldId id="283" r:id="rId16"/>
    <p:sldId id="271" r:id="rId17"/>
    <p:sldId id="272" r:id="rId18"/>
    <p:sldId id="270" r:id="rId19"/>
    <p:sldId id="275" r:id="rId20"/>
    <p:sldId id="282" r:id="rId21"/>
    <p:sldId id="307" r:id="rId22"/>
    <p:sldId id="305" r:id="rId23"/>
    <p:sldId id="306" r:id="rId24"/>
    <p:sldId id="299" r:id="rId25"/>
    <p:sldId id="277" r:id="rId26"/>
    <p:sldId id="300" r:id="rId27"/>
    <p:sldId id="279" r:id="rId28"/>
    <p:sldId id="301" r:id="rId29"/>
    <p:sldId id="302" r:id="rId30"/>
    <p:sldId id="303" r:id="rId31"/>
    <p:sldId id="304" r:id="rId32"/>
    <p:sldId id="309" r:id="rId33"/>
    <p:sldId id="278" r:id="rId34"/>
    <p:sldId id="284" r:id="rId35"/>
    <p:sldId id="280" r:id="rId36"/>
    <p:sldId id="291" r:id="rId37"/>
    <p:sldId id="296" r:id="rId38"/>
    <p:sldId id="281" r:id="rId39"/>
    <p:sldId id="263" r:id="rId4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000000"/>
    <a:srgbClr val="E9511D"/>
    <a:srgbClr val="FBBA44"/>
    <a:srgbClr val="FF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B2626B-C89C-43A5-AF18-5E9B9589F46D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2DE171F7-F9EE-41CC-9D70-7C4A255BC5F2}">
      <dgm:prSet/>
      <dgm:spPr/>
      <dgm:t>
        <a:bodyPr/>
        <a:lstStyle/>
        <a:p>
          <a:r>
            <a:rPr lang="pt-BR" dirty="0"/>
            <a:t>Capacitação de funcionários e colaboradores</a:t>
          </a:r>
        </a:p>
      </dgm:t>
    </dgm:pt>
    <dgm:pt modelId="{9E14B392-CD85-4DBF-9C2B-4FD8EB9E0484}" type="parTrans" cxnId="{84558179-0B7A-4FBE-BF22-CD03DDF13932}">
      <dgm:prSet/>
      <dgm:spPr/>
      <dgm:t>
        <a:bodyPr/>
        <a:lstStyle/>
        <a:p>
          <a:endParaRPr lang="pt-BR"/>
        </a:p>
      </dgm:t>
    </dgm:pt>
    <dgm:pt modelId="{7A9B7489-3633-44CC-8C09-AFEB2E7CFB76}" type="sibTrans" cxnId="{84558179-0B7A-4FBE-BF22-CD03DDF13932}">
      <dgm:prSet/>
      <dgm:spPr/>
      <dgm:t>
        <a:bodyPr/>
        <a:lstStyle/>
        <a:p>
          <a:endParaRPr lang="pt-BR"/>
        </a:p>
      </dgm:t>
    </dgm:pt>
    <dgm:pt modelId="{DE57E309-3FEB-4DF3-86F9-967305E5798E}">
      <dgm:prSet/>
      <dgm:spPr/>
      <dgm:t>
        <a:bodyPr/>
        <a:lstStyle/>
        <a:p>
          <a:r>
            <a:rPr lang="pt-BR" dirty="0"/>
            <a:t>Conscientização e monitoramento de terceiros</a:t>
          </a:r>
        </a:p>
      </dgm:t>
    </dgm:pt>
    <dgm:pt modelId="{FAABDE9E-F6B9-4828-80A0-58C582138BB2}" type="parTrans" cxnId="{5D98DADF-23A9-43F4-9640-5AB4D9655510}">
      <dgm:prSet/>
      <dgm:spPr/>
      <dgm:t>
        <a:bodyPr/>
        <a:lstStyle/>
        <a:p>
          <a:endParaRPr lang="pt-BR"/>
        </a:p>
      </dgm:t>
    </dgm:pt>
    <dgm:pt modelId="{169F6990-D69E-4558-B360-B3FBED563B75}" type="sibTrans" cxnId="{5D98DADF-23A9-43F4-9640-5AB4D9655510}">
      <dgm:prSet/>
      <dgm:spPr/>
      <dgm:t>
        <a:bodyPr/>
        <a:lstStyle/>
        <a:p>
          <a:endParaRPr lang="pt-BR"/>
        </a:p>
      </dgm:t>
    </dgm:pt>
    <dgm:pt modelId="{ABB94C2C-4E95-48CD-86EF-A3DAEC18771E}">
      <dgm:prSet/>
      <dgm:spPr/>
      <dgm:t>
        <a:bodyPr/>
        <a:lstStyle/>
        <a:p>
          <a:r>
            <a:rPr lang="pt-BR" dirty="0"/>
            <a:t>Nomeação do Encarregado</a:t>
          </a:r>
        </a:p>
      </dgm:t>
    </dgm:pt>
    <dgm:pt modelId="{56267CAF-20E7-4980-91F9-4A1CFA62693B}" type="parTrans" cxnId="{4D573CD7-4C11-4AAB-A119-DAA0B54A506A}">
      <dgm:prSet/>
      <dgm:spPr/>
      <dgm:t>
        <a:bodyPr/>
        <a:lstStyle/>
        <a:p>
          <a:endParaRPr lang="pt-BR"/>
        </a:p>
      </dgm:t>
    </dgm:pt>
    <dgm:pt modelId="{73445002-8DE7-42DA-B5BF-CB3F6F3F8ECD}" type="sibTrans" cxnId="{4D573CD7-4C11-4AAB-A119-DAA0B54A506A}">
      <dgm:prSet/>
      <dgm:spPr/>
      <dgm:t>
        <a:bodyPr/>
        <a:lstStyle/>
        <a:p>
          <a:endParaRPr lang="pt-BR"/>
        </a:p>
      </dgm:t>
    </dgm:pt>
    <dgm:pt modelId="{BB6E78AF-A0EF-4834-B766-B28A33E6429C}">
      <dgm:prSet/>
      <dgm:spPr/>
      <dgm:t>
        <a:bodyPr/>
        <a:lstStyle/>
        <a:p>
          <a:r>
            <a:rPr lang="pt-BR" dirty="0"/>
            <a:t>Ajuste de contratos</a:t>
          </a:r>
        </a:p>
      </dgm:t>
    </dgm:pt>
    <dgm:pt modelId="{20E8F144-5C79-4D61-8F12-D42B1FE847ED}" type="parTrans" cxnId="{4F897340-9EE8-47DF-B524-7CEDCC1C1D92}">
      <dgm:prSet/>
      <dgm:spPr/>
      <dgm:t>
        <a:bodyPr/>
        <a:lstStyle/>
        <a:p>
          <a:endParaRPr lang="pt-BR"/>
        </a:p>
      </dgm:t>
    </dgm:pt>
    <dgm:pt modelId="{81755DA7-0B7B-447D-B156-C710DEC845CD}" type="sibTrans" cxnId="{4F897340-9EE8-47DF-B524-7CEDCC1C1D92}">
      <dgm:prSet/>
      <dgm:spPr/>
      <dgm:t>
        <a:bodyPr/>
        <a:lstStyle/>
        <a:p>
          <a:endParaRPr lang="pt-BR"/>
        </a:p>
      </dgm:t>
    </dgm:pt>
    <dgm:pt modelId="{B87D422B-CF5B-4B4A-8C57-C0A8A100C3DC}" type="pres">
      <dgm:prSet presAssocID="{D5B2626B-C89C-43A5-AF18-5E9B9589F46D}" presName="linear" presStyleCnt="0">
        <dgm:presLayoutVars>
          <dgm:animLvl val="lvl"/>
          <dgm:resizeHandles val="exact"/>
        </dgm:presLayoutVars>
      </dgm:prSet>
      <dgm:spPr/>
    </dgm:pt>
    <dgm:pt modelId="{75586FF3-A2DD-4CC0-8A47-FE3B282ED6C2}" type="pres">
      <dgm:prSet presAssocID="{ABB94C2C-4E95-48CD-86EF-A3DAEC18771E}" presName="parentText" presStyleLbl="node1" presStyleIdx="0" presStyleCnt="4" custLinFactY="-26290" custLinFactNeighborX="4385" custLinFactNeighborY="-100000">
        <dgm:presLayoutVars>
          <dgm:chMax val="0"/>
          <dgm:bulletEnabled val="1"/>
        </dgm:presLayoutVars>
      </dgm:prSet>
      <dgm:spPr/>
    </dgm:pt>
    <dgm:pt modelId="{FE464DAB-854D-4328-8FF7-1F417325FE58}" type="pres">
      <dgm:prSet presAssocID="{73445002-8DE7-42DA-B5BF-CB3F6F3F8ECD}" presName="spacer" presStyleCnt="0"/>
      <dgm:spPr/>
    </dgm:pt>
    <dgm:pt modelId="{31EB1BF7-C3F2-4829-BE81-7A7DC47CB088}" type="pres">
      <dgm:prSet presAssocID="{2DE171F7-F9EE-41CC-9D70-7C4A255BC5F2}" presName="parentText" presStyleLbl="node1" presStyleIdx="1" presStyleCnt="4" custLinFactY="-31988" custLinFactNeighborY="-100000">
        <dgm:presLayoutVars>
          <dgm:chMax val="0"/>
          <dgm:bulletEnabled val="1"/>
        </dgm:presLayoutVars>
      </dgm:prSet>
      <dgm:spPr/>
    </dgm:pt>
    <dgm:pt modelId="{6D0F355D-C241-4732-9B31-1103B8738CF0}" type="pres">
      <dgm:prSet presAssocID="{7A9B7489-3633-44CC-8C09-AFEB2E7CFB76}" presName="spacer" presStyleCnt="0"/>
      <dgm:spPr/>
    </dgm:pt>
    <dgm:pt modelId="{0B96B49C-CEED-4CDB-9261-FD59C57E5E50}" type="pres">
      <dgm:prSet presAssocID="{DE57E309-3FEB-4DF3-86F9-967305E5798E}" presName="parentText" presStyleLbl="node1" presStyleIdx="2" presStyleCnt="4" custLinFactY="-41007" custLinFactNeighborY="-100000">
        <dgm:presLayoutVars>
          <dgm:chMax val="0"/>
          <dgm:bulletEnabled val="1"/>
        </dgm:presLayoutVars>
      </dgm:prSet>
      <dgm:spPr/>
    </dgm:pt>
    <dgm:pt modelId="{98C68692-9128-4117-BD0A-A7F43E1D76A5}" type="pres">
      <dgm:prSet presAssocID="{169F6990-D69E-4558-B360-B3FBED563B75}" presName="spacer" presStyleCnt="0"/>
      <dgm:spPr/>
    </dgm:pt>
    <dgm:pt modelId="{C1C9133D-144F-4C39-9298-91DAC92C11D5}" type="pres">
      <dgm:prSet presAssocID="{BB6E78AF-A0EF-4834-B766-B28A33E6429C}" presName="parentText" presStyleLbl="node1" presStyleIdx="3" presStyleCnt="4" custLinFactY="-30285" custLinFactNeighborY="-100000">
        <dgm:presLayoutVars>
          <dgm:chMax val="0"/>
          <dgm:bulletEnabled val="1"/>
        </dgm:presLayoutVars>
      </dgm:prSet>
      <dgm:spPr/>
    </dgm:pt>
  </dgm:ptLst>
  <dgm:cxnLst>
    <dgm:cxn modelId="{3B989E1D-8364-410B-9DDA-635292720307}" type="presOf" srcId="{DE57E309-3FEB-4DF3-86F9-967305E5798E}" destId="{0B96B49C-CEED-4CDB-9261-FD59C57E5E50}" srcOrd="0" destOrd="0" presId="urn:microsoft.com/office/officeart/2005/8/layout/vList2"/>
    <dgm:cxn modelId="{4F897340-9EE8-47DF-B524-7CEDCC1C1D92}" srcId="{D5B2626B-C89C-43A5-AF18-5E9B9589F46D}" destId="{BB6E78AF-A0EF-4834-B766-B28A33E6429C}" srcOrd="3" destOrd="0" parTransId="{20E8F144-5C79-4D61-8F12-D42B1FE847ED}" sibTransId="{81755DA7-0B7B-447D-B156-C710DEC845CD}"/>
    <dgm:cxn modelId="{0AF32173-6617-4883-81BC-C6C09E132B0D}" type="presOf" srcId="{ABB94C2C-4E95-48CD-86EF-A3DAEC18771E}" destId="{75586FF3-A2DD-4CC0-8A47-FE3B282ED6C2}" srcOrd="0" destOrd="0" presId="urn:microsoft.com/office/officeart/2005/8/layout/vList2"/>
    <dgm:cxn modelId="{84558179-0B7A-4FBE-BF22-CD03DDF13932}" srcId="{D5B2626B-C89C-43A5-AF18-5E9B9589F46D}" destId="{2DE171F7-F9EE-41CC-9D70-7C4A255BC5F2}" srcOrd="1" destOrd="0" parTransId="{9E14B392-CD85-4DBF-9C2B-4FD8EB9E0484}" sibTransId="{7A9B7489-3633-44CC-8C09-AFEB2E7CFB76}"/>
    <dgm:cxn modelId="{5276215A-8E0D-4CD9-AC36-0490950A9BE0}" type="presOf" srcId="{BB6E78AF-A0EF-4834-B766-B28A33E6429C}" destId="{C1C9133D-144F-4C39-9298-91DAC92C11D5}" srcOrd="0" destOrd="0" presId="urn:microsoft.com/office/officeart/2005/8/layout/vList2"/>
    <dgm:cxn modelId="{4D573CD7-4C11-4AAB-A119-DAA0B54A506A}" srcId="{D5B2626B-C89C-43A5-AF18-5E9B9589F46D}" destId="{ABB94C2C-4E95-48CD-86EF-A3DAEC18771E}" srcOrd="0" destOrd="0" parTransId="{56267CAF-20E7-4980-91F9-4A1CFA62693B}" sibTransId="{73445002-8DE7-42DA-B5BF-CB3F6F3F8ECD}"/>
    <dgm:cxn modelId="{5D98DADF-23A9-43F4-9640-5AB4D9655510}" srcId="{D5B2626B-C89C-43A5-AF18-5E9B9589F46D}" destId="{DE57E309-3FEB-4DF3-86F9-967305E5798E}" srcOrd="2" destOrd="0" parTransId="{FAABDE9E-F6B9-4828-80A0-58C582138BB2}" sibTransId="{169F6990-D69E-4558-B360-B3FBED563B75}"/>
    <dgm:cxn modelId="{A50195EF-5AC1-4ADA-92B1-284A1EAD2690}" type="presOf" srcId="{D5B2626B-C89C-43A5-AF18-5E9B9589F46D}" destId="{B87D422B-CF5B-4B4A-8C57-C0A8A100C3DC}" srcOrd="0" destOrd="0" presId="urn:microsoft.com/office/officeart/2005/8/layout/vList2"/>
    <dgm:cxn modelId="{E2F1F4F5-5543-4919-800A-4CD8B1626896}" type="presOf" srcId="{2DE171F7-F9EE-41CC-9D70-7C4A255BC5F2}" destId="{31EB1BF7-C3F2-4829-BE81-7A7DC47CB088}" srcOrd="0" destOrd="0" presId="urn:microsoft.com/office/officeart/2005/8/layout/vList2"/>
    <dgm:cxn modelId="{59A45980-F000-43DD-BB0A-04C047B95F55}" type="presParOf" srcId="{B87D422B-CF5B-4B4A-8C57-C0A8A100C3DC}" destId="{75586FF3-A2DD-4CC0-8A47-FE3B282ED6C2}" srcOrd="0" destOrd="0" presId="urn:microsoft.com/office/officeart/2005/8/layout/vList2"/>
    <dgm:cxn modelId="{F8EDD902-82F6-4102-97DE-7ECB8F31EC26}" type="presParOf" srcId="{B87D422B-CF5B-4B4A-8C57-C0A8A100C3DC}" destId="{FE464DAB-854D-4328-8FF7-1F417325FE58}" srcOrd="1" destOrd="0" presId="urn:microsoft.com/office/officeart/2005/8/layout/vList2"/>
    <dgm:cxn modelId="{0D8F4BE3-A192-4B32-AB91-F0E06A81EF38}" type="presParOf" srcId="{B87D422B-CF5B-4B4A-8C57-C0A8A100C3DC}" destId="{31EB1BF7-C3F2-4829-BE81-7A7DC47CB088}" srcOrd="2" destOrd="0" presId="urn:microsoft.com/office/officeart/2005/8/layout/vList2"/>
    <dgm:cxn modelId="{05C61A3B-31D1-4DFF-B6F3-65767E462878}" type="presParOf" srcId="{B87D422B-CF5B-4B4A-8C57-C0A8A100C3DC}" destId="{6D0F355D-C241-4732-9B31-1103B8738CF0}" srcOrd="3" destOrd="0" presId="urn:microsoft.com/office/officeart/2005/8/layout/vList2"/>
    <dgm:cxn modelId="{064F42AE-9F48-4099-A8C5-CFF5A5DE23E0}" type="presParOf" srcId="{B87D422B-CF5B-4B4A-8C57-C0A8A100C3DC}" destId="{0B96B49C-CEED-4CDB-9261-FD59C57E5E50}" srcOrd="4" destOrd="0" presId="urn:microsoft.com/office/officeart/2005/8/layout/vList2"/>
    <dgm:cxn modelId="{E1B1C07D-E15C-4CF8-8E2B-6A8B8A40F9CB}" type="presParOf" srcId="{B87D422B-CF5B-4B4A-8C57-C0A8A100C3DC}" destId="{98C68692-9128-4117-BD0A-A7F43E1D76A5}" srcOrd="5" destOrd="0" presId="urn:microsoft.com/office/officeart/2005/8/layout/vList2"/>
    <dgm:cxn modelId="{D574A158-96AA-42DA-B3B7-D9E6A105A7C1}" type="presParOf" srcId="{B87D422B-CF5B-4B4A-8C57-C0A8A100C3DC}" destId="{C1C9133D-144F-4C39-9298-91DAC92C11D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06BE03-C695-48A5-9B89-827741968D25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52C4968E-5F91-4AE9-B9F3-2729D738E47D}">
      <dgm:prSet/>
      <dgm:spPr/>
      <dgm:t>
        <a:bodyPr/>
        <a:lstStyle/>
        <a:p>
          <a:r>
            <a:rPr lang="pt-BR" dirty="0"/>
            <a:t>Ativos de TI - Provimento nº 74/2018 CNJ</a:t>
          </a:r>
        </a:p>
      </dgm:t>
    </dgm:pt>
    <dgm:pt modelId="{858AAC10-642B-48E1-A49C-322565E3B582}" type="parTrans" cxnId="{8B3A7CE9-9177-4A14-8AB2-CCA6B5DF804D}">
      <dgm:prSet/>
      <dgm:spPr/>
      <dgm:t>
        <a:bodyPr/>
        <a:lstStyle/>
        <a:p>
          <a:endParaRPr lang="pt-BR"/>
        </a:p>
      </dgm:t>
    </dgm:pt>
    <dgm:pt modelId="{79D53A34-137D-4B56-91B8-366043093AC3}" type="sibTrans" cxnId="{8B3A7CE9-9177-4A14-8AB2-CCA6B5DF804D}">
      <dgm:prSet/>
      <dgm:spPr/>
      <dgm:t>
        <a:bodyPr/>
        <a:lstStyle/>
        <a:p>
          <a:endParaRPr lang="pt-BR"/>
        </a:p>
      </dgm:t>
    </dgm:pt>
    <dgm:pt modelId="{425A0999-BE9C-46D2-B49B-5A7E681D5545}">
      <dgm:prSet/>
      <dgm:spPr/>
      <dgm:t>
        <a:bodyPr/>
        <a:lstStyle/>
        <a:p>
          <a:r>
            <a:rPr lang="pt-BR"/>
            <a:t>Permissões de usuários e senhas</a:t>
          </a:r>
        </a:p>
      </dgm:t>
    </dgm:pt>
    <dgm:pt modelId="{D086D976-33A4-43DC-B6CB-8463624BA68A}" type="parTrans" cxnId="{FAED62AB-874F-4A5A-9B1B-461B96D99B28}">
      <dgm:prSet/>
      <dgm:spPr/>
      <dgm:t>
        <a:bodyPr/>
        <a:lstStyle/>
        <a:p>
          <a:endParaRPr lang="pt-BR"/>
        </a:p>
      </dgm:t>
    </dgm:pt>
    <dgm:pt modelId="{1ED73567-EC44-463E-8FA8-F5AE0E03672F}" type="sibTrans" cxnId="{FAED62AB-874F-4A5A-9B1B-461B96D99B28}">
      <dgm:prSet/>
      <dgm:spPr/>
      <dgm:t>
        <a:bodyPr/>
        <a:lstStyle/>
        <a:p>
          <a:endParaRPr lang="pt-BR"/>
        </a:p>
      </dgm:t>
    </dgm:pt>
    <dgm:pt modelId="{C5C0006F-E055-44D4-906F-AD954D130FAB}">
      <dgm:prSet/>
      <dgm:spPr/>
      <dgm:t>
        <a:bodyPr/>
        <a:lstStyle/>
        <a:p>
          <a:r>
            <a:rPr lang="pt-BR"/>
            <a:t>Antivírus</a:t>
          </a:r>
        </a:p>
      </dgm:t>
    </dgm:pt>
    <dgm:pt modelId="{FC7C0A53-84B9-469E-A476-58CFBFD31BBC}" type="parTrans" cxnId="{A72FBE5B-7B1A-441A-AACE-A6CF54E5FC3E}">
      <dgm:prSet/>
      <dgm:spPr/>
      <dgm:t>
        <a:bodyPr/>
        <a:lstStyle/>
        <a:p>
          <a:endParaRPr lang="pt-BR"/>
        </a:p>
      </dgm:t>
    </dgm:pt>
    <dgm:pt modelId="{F4AE947A-F056-4F51-AE00-887C1756B090}" type="sibTrans" cxnId="{A72FBE5B-7B1A-441A-AACE-A6CF54E5FC3E}">
      <dgm:prSet/>
      <dgm:spPr/>
      <dgm:t>
        <a:bodyPr/>
        <a:lstStyle/>
        <a:p>
          <a:endParaRPr lang="pt-BR"/>
        </a:p>
      </dgm:t>
    </dgm:pt>
    <dgm:pt modelId="{1AED85BB-D38F-411D-91B5-CD154E29F703}">
      <dgm:prSet/>
      <dgm:spPr/>
      <dgm:t>
        <a:bodyPr/>
        <a:lstStyle/>
        <a:p>
          <a:r>
            <a:rPr lang="pt-BR"/>
            <a:t>Senhas fortes</a:t>
          </a:r>
        </a:p>
      </dgm:t>
    </dgm:pt>
    <dgm:pt modelId="{F334D5B4-1DE3-443C-86AD-73FAE6DBB1B0}" type="parTrans" cxnId="{FB363635-60A8-45BF-9DC7-D8D6F6D3BA11}">
      <dgm:prSet/>
      <dgm:spPr/>
      <dgm:t>
        <a:bodyPr/>
        <a:lstStyle/>
        <a:p>
          <a:endParaRPr lang="pt-BR"/>
        </a:p>
      </dgm:t>
    </dgm:pt>
    <dgm:pt modelId="{AA3F662E-E580-4431-B344-AC121D9712EA}" type="sibTrans" cxnId="{FB363635-60A8-45BF-9DC7-D8D6F6D3BA11}">
      <dgm:prSet/>
      <dgm:spPr/>
      <dgm:t>
        <a:bodyPr/>
        <a:lstStyle/>
        <a:p>
          <a:endParaRPr lang="pt-BR"/>
        </a:p>
      </dgm:t>
    </dgm:pt>
    <dgm:pt modelId="{083FD669-4671-4D1D-ADA1-C11B284B1B5B}">
      <dgm:prSet/>
      <dgm:spPr/>
      <dgm:t>
        <a:bodyPr/>
        <a:lstStyle/>
        <a:p>
          <a:r>
            <a:rPr lang="pt-BR"/>
            <a:t>Auditoria de serviços de TI e/ou backup em nuvem</a:t>
          </a:r>
        </a:p>
      </dgm:t>
    </dgm:pt>
    <dgm:pt modelId="{AB46D109-057F-4717-BEF4-EA01C74003CC}" type="parTrans" cxnId="{D460003D-18C1-484B-B4C8-55CA4E444ECA}">
      <dgm:prSet/>
      <dgm:spPr/>
      <dgm:t>
        <a:bodyPr/>
        <a:lstStyle/>
        <a:p>
          <a:endParaRPr lang="pt-BR"/>
        </a:p>
      </dgm:t>
    </dgm:pt>
    <dgm:pt modelId="{0CD94780-BC21-4750-BB53-57FB620FA793}" type="sibTrans" cxnId="{D460003D-18C1-484B-B4C8-55CA4E444ECA}">
      <dgm:prSet/>
      <dgm:spPr/>
      <dgm:t>
        <a:bodyPr/>
        <a:lstStyle/>
        <a:p>
          <a:endParaRPr lang="pt-BR"/>
        </a:p>
      </dgm:t>
    </dgm:pt>
    <dgm:pt modelId="{F32C2643-132F-4B78-B746-939EA0C54ED1}" type="pres">
      <dgm:prSet presAssocID="{2106BE03-C695-48A5-9B89-827741968D25}" presName="linear" presStyleCnt="0">
        <dgm:presLayoutVars>
          <dgm:animLvl val="lvl"/>
          <dgm:resizeHandles val="exact"/>
        </dgm:presLayoutVars>
      </dgm:prSet>
      <dgm:spPr/>
    </dgm:pt>
    <dgm:pt modelId="{95785A10-BEE8-430D-88B2-A583071F10DB}" type="pres">
      <dgm:prSet presAssocID="{52C4968E-5F91-4AE9-B9F3-2729D738E47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D5A3791-0585-4C2E-9F28-C694CEE4BEB1}" type="pres">
      <dgm:prSet presAssocID="{79D53A34-137D-4B56-91B8-366043093AC3}" presName="spacer" presStyleCnt="0"/>
      <dgm:spPr/>
    </dgm:pt>
    <dgm:pt modelId="{6A82CA46-23AD-4BC3-9A35-56959496F2CB}" type="pres">
      <dgm:prSet presAssocID="{425A0999-BE9C-46D2-B49B-5A7E681D554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F0100BD-4E86-4E64-BEF7-CC038C773F36}" type="pres">
      <dgm:prSet presAssocID="{1ED73567-EC44-463E-8FA8-F5AE0E03672F}" presName="spacer" presStyleCnt="0"/>
      <dgm:spPr/>
    </dgm:pt>
    <dgm:pt modelId="{FCE079D8-67E6-450B-9124-7AA24516A9CC}" type="pres">
      <dgm:prSet presAssocID="{C5C0006F-E055-44D4-906F-AD954D130FAB}" presName="parentText" presStyleLbl="node1" presStyleIdx="2" presStyleCnt="5" custLinFactNeighborX="2341">
        <dgm:presLayoutVars>
          <dgm:chMax val="0"/>
          <dgm:bulletEnabled val="1"/>
        </dgm:presLayoutVars>
      </dgm:prSet>
      <dgm:spPr/>
    </dgm:pt>
    <dgm:pt modelId="{65233179-C48A-449A-9017-10ED68420066}" type="pres">
      <dgm:prSet presAssocID="{F4AE947A-F056-4F51-AE00-887C1756B090}" presName="spacer" presStyleCnt="0"/>
      <dgm:spPr/>
    </dgm:pt>
    <dgm:pt modelId="{67733DA1-0A8D-40CF-83BF-297652337206}" type="pres">
      <dgm:prSet presAssocID="{1AED85BB-D38F-411D-91B5-CD154E29F70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CDEC89E-5C3E-41E8-855F-1C700EA3C7A5}" type="pres">
      <dgm:prSet presAssocID="{AA3F662E-E580-4431-B344-AC121D9712EA}" presName="spacer" presStyleCnt="0"/>
      <dgm:spPr/>
    </dgm:pt>
    <dgm:pt modelId="{4C10BC92-8BEE-4F9C-B67B-9157AB1353CE}" type="pres">
      <dgm:prSet presAssocID="{083FD669-4671-4D1D-ADA1-C11B284B1B5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1AE3400-E3DB-4DE9-880B-28C989073C9D}" type="presOf" srcId="{1AED85BB-D38F-411D-91B5-CD154E29F703}" destId="{67733DA1-0A8D-40CF-83BF-297652337206}" srcOrd="0" destOrd="0" presId="urn:microsoft.com/office/officeart/2005/8/layout/vList2"/>
    <dgm:cxn modelId="{CCD77B06-A4F7-4818-B316-12EE6C9B0AEE}" type="presOf" srcId="{C5C0006F-E055-44D4-906F-AD954D130FAB}" destId="{FCE079D8-67E6-450B-9124-7AA24516A9CC}" srcOrd="0" destOrd="0" presId="urn:microsoft.com/office/officeart/2005/8/layout/vList2"/>
    <dgm:cxn modelId="{962FB334-5E4F-4786-864D-598A2D7BD396}" type="presOf" srcId="{083FD669-4671-4D1D-ADA1-C11B284B1B5B}" destId="{4C10BC92-8BEE-4F9C-B67B-9157AB1353CE}" srcOrd="0" destOrd="0" presId="urn:microsoft.com/office/officeart/2005/8/layout/vList2"/>
    <dgm:cxn modelId="{FB363635-60A8-45BF-9DC7-D8D6F6D3BA11}" srcId="{2106BE03-C695-48A5-9B89-827741968D25}" destId="{1AED85BB-D38F-411D-91B5-CD154E29F703}" srcOrd="3" destOrd="0" parTransId="{F334D5B4-1DE3-443C-86AD-73FAE6DBB1B0}" sibTransId="{AA3F662E-E580-4431-B344-AC121D9712EA}"/>
    <dgm:cxn modelId="{D460003D-18C1-484B-B4C8-55CA4E444ECA}" srcId="{2106BE03-C695-48A5-9B89-827741968D25}" destId="{083FD669-4671-4D1D-ADA1-C11B284B1B5B}" srcOrd="4" destOrd="0" parTransId="{AB46D109-057F-4717-BEF4-EA01C74003CC}" sibTransId="{0CD94780-BC21-4750-BB53-57FB620FA793}"/>
    <dgm:cxn modelId="{A72FBE5B-7B1A-441A-AACE-A6CF54E5FC3E}" srcId="{2106BE03-C695-48A5-9B89-827741968D25}" destId="{C5C0006F-E055-44D4-906F-AD954D130FAB}" srcOrd="2" destOrd="0" parTransId="{FC7C0A53-84B9-469E-A476-58CFBFD31BBC}" sibTransId="{F4AE947A-F056-4F51-AE00-887C1756B090}"/>
    <dgm:cxn modelId="{739BC18A-FB60-4020-BB80-162AEF0C53A3}" type="presOf" srcId="{425A0999-BE9C-46D2-B49B-5A7E681D5545}" destId="{6A82CA46-23AD-4BC3-9A35-56959496F2CB}" srcOrd="0" destOrd="0" presId="urn:microsoft.com/office/officeart/2005/8/layout/vList2"/>
    <dgm:cxn modelId="{9D6330AA-D02A-47CB-A39B-6E2E27B477FA}" type="presOf" srcId="{2106BE03-C695-48A5-9B89-827741968D25}" destId="{F32C2643-132F-4B78-B746-939EA0C54ED1}" srcOrd="0" destOrd="0" presId="urn:microsoft.com/office/officeart/2005/8/layout/vList2"/>
    <dgm:cxn modelId="{FAED62AB-874F-4A5A-9B1B-461B96D99B28}" srcId="{2106BE03-C695-48A5-9B89-827741968D25}" destId="{425A0999-BE9C-46D2-B49B-5A7E681D5545}" srcOrd="1" destOrd="0" parTransId="{D086D976-33A4-43DC-B6CB-8463624BA68A}" sibTransId="{1ED73567-EC44-463E-8FA8-F5AE0E03672F}"/>
    <dgm:cxn modelId="{8B3A7CE9-9177-4A14-8AB2-CCA6B5DF804D}" srcId="{2106BE03-C695-48A5-9B89-827741968D25}" destId="{52C4968E-5F91-4AE9-B9F3-2729D738E47D}" srcOrd="0" destOrd="0" parTransId="{858AAC10-642B-48E1-A49C-322565E3B582}" sibTransId="{79D53A34-137D-4B56-91B8-366043093AC3}"/>
    <dgm:cxn modelId="{D8D1E9EF-9CBE-4F06-A0F1-111B786AF2FC}" type="presOf" srcId="{52C4968E-5F91-4AE9-B9F3-2729D738E47D}" destId="{95785A10-BEE8-430D-88B2-A583071F10DB}" srcOrd="0" destOrd="0" presId="urn:microsoft.com/office/officeart/2005/8/layout/vList2"/>
    <dgm:cxn modelId="{37403B13-1690-4EE2-A1C3-BB20F0BC8BBD}" type="presParOf" srcId="{F32C2643-132F-4B78-B746-939EA0C54ED1}" destId="{95785A10-BEE8-430D-88B2-A583071F10DB}" srcOrd="0" destOrd="0" presId="urn:microsoft.com/office/officeart/2005/8/layout/vList2"/>
    <dgm:cxn modelId="{EE8512A6-462F-4686-9D7A-3E6588DD2B6B}" type="presParOf" srcId="{F32C2643-132F-4B78-B746-939EA0C54ED1}" destId="{0D5A3791-0585-4C2E-9F28-C694CEE4BEB1}" srcOrd="1" destOrd="0" presId="urn:microsoft.com/office/officeart/2005/8/layout/vList2"/>
    <dgm:cxn modelId="{D90BA59F-DEBF-4FF9-B15F-1434B465EC54}" type="presParOf" srcId="{F32C2643-132F-4B78-B746-939EA0C54ED1}" destId="{6A82CA46-23AD-4BC3-9A35-56959496F2CB}" srcOrd="2" destOrd="0" presId="urn:microsoft.com/office/officeart/2005/8/layout/vList2"/>
    <dgm:cxn modelId="{D3D89E94-E7A3-4B65-A078-70ABBAD71790}" type="presParOf" srcId="{F32C2643-132F-4B78-B746-939EA0C54ED1}" destId="{3F0100BD-4E86-4E64-BEF7-CC038C773F36}" srcOrd="3" destOrd="0" presId="urn:microsoft.com/office/officeart/2005/8/layout/vList2"/>
    <dgm:cxn modelId="{CCFC017C-7C19-4098-A58B-8D1283EAC828}" type="presParOf" srcId="{F32C2643-132F-4B78-B746-939EA0C54ED1}" destId="{FCE079D8-67E6-450B-9124-7AA24516A9CC}" srcOrd="4" destOrd="0" presId="urn:microsoft.com/office/officeart/2005/8/layout/vList2"/>
    <dgm:cxn modelId="{0A81923B-9722-4393-9783-DC18D1F2C3C0}" type="presParOf" srcId="{F32C2643-132F-4B78-B746-939EA0C54ED1}" destId="{65233179-C48A-449A-9017-10ED68420066}" srcOrd="5" destOrd="0" presId="urn:microsoft.com/office/officeart/2005/8/layout/vList2"/>
    <dgm:cxn modelId="{99771F3C-508F-4AB3-87CE-72D2B3A55CD6}" type="presParOf" srcId="{F32C2643-132F-4B78-B746-939EA0C54ED1}" destId="{67733DA1-0A8D-40CF-83BF-297652337206}" srcOrd="6" destOrd="0" presId="urn:microsoft.com/office/officeart/2005/8/layout/vList2"/>
    <dgm:cxn modelId="{C0BA971C-BF47-4EF0-BAEA-65B499AF35CA}" type="presParOf" srcId="{F32C2643-132F-4B78-B746-939EA0C54ED1}" destId="{BCDEC89E-5C3E-41E8-855F-1C700EA3C7A5}" srcOrd="7" destOrd="0" presId="urn:microsoft.com/office/officeart/2005/8/layout/vList2"/>
    <dgm:cxn modelId="{C15BAD11-BF5A-42D8-97AE-BE30B1ABBADB}" type="presParOf" srcId="{F32C2643-132F-4B78-B746-939EA0C54ED1}" destId="{4C10BC92-8BEE-4F9C-B67B-9157AB1353C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F9A5CB-FDA6-4B2D-859F-F7F81749E60E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F3CCAE91-B8F3-4670-B539-F67FBF071E7E}">
      <dgm:prSet/>
      <dgm:spPr/>
      <dgm:t>
        <a:bodyPr/>
        <a:lstStyle/>
        <a:p>
          <a:r>
            <a:rPr lang="pt-BR" dirty="0"/>
            <a:t>Política de Privacidade</a:t>
          </a:r>
        </a:p>
      </dgm:t>
    </dgm:pt>
    <dgm:pt modelId="{12ECC358-A7E3-470F-8159-F0292257DD70}" type="parTrans" cxnId="{5DA9B8D5-F0C2-4BCD-8532-E48C148A7387}">
      <dgm:prSet/>
      <dgm:spPr/>
      <dgm:t>
        <a:bodyPr/>
        <a:lstStyle/>
        <a:p>
          <a:endParaRPr lang="pt-BR"/>
        </a:p>
      </dgm:t>
    </dgm:pt>
    <dgm:pt modelId="{E85496FA-8D2F-4EDA-BD79-2B068F8F4F6B}" type="sibTrans" cxnId="{5DA9B8D5-F0C2-4BCD-8532-E48C148A7387}">
      <dgm:prSet/>
      <dgm:spPr/>
      <dgm:t>
        <a:bodyPr/>
        <a:lstStyle/>
        <a:p>
          <a:endParaRPr lang="pt-BR"/>
        </a:p>
      </dgm:t>
    </dgm:pt>
    <dgm:pt modelId="{F279016B-DAC2-49CA-87C5-C925414A05E0}">
      <dgm:prSet/>
      <dgm:spPr/>
      <dgm:t>
        <a:bodyPr/>
        <a:lstStyle/>
        <a:p>
          <a:r>
            <a:rPr lang="pt-BR" dirty="0"/>
            <a:t>Plano de Resposta a Incidentes</a:t>
          </a:r>
        </a:p>
      </dgm:t>
    </dgm:pt>
    <dgm:pt modelId="{4317F6C4-AA02-4D24-BD9C-D5D151B7389E}" type="parTrans" cxnId="{347B9F4E-EF44-4F21-9834-2C4701B1FFDF}">
      <dgm:prSet/>
      <dgm:spPr/>
      <dgm:t>
        <a:bodyPr/>
        <a:lstStyle/>
        <a:p>
          <a:endParaRPr lang="pt-BR"/>
        </a:p>
      </dgm:t>
    </dgm:pt>
    <dgm:pt modelId="{46FC6AC5-1B4F-433C-8C88-3DCEBB4B2C55}" type="sibTrans" cxnId="{347B9F4E-EF44-4F21-9834-2C4701B1FFDF}">
      <dgm:prSet/>
      <dgm:spPr/>
      <dgm:t>
        <a:bodyPr/>
        <a:lstStyle/>
        <a:p>
          <a:endParaRPr lang="pt-BR"/>
        </a:p>
      </dgm:t>
    </dgm:pt>
    <dgm:pt modelId="{CC0B5EF8-4D66-48FA-AA52-1A156A58F5C8}">
      <dgm:prSet/>
      <dgm:spPr/>
      <dgm:t>
        <a:bodyPr/>
        <a:lstStyle/>
        <a:p>
          <a:r>
            <a:rPr lang="pt-BR" dirty="0"/>
            <a:t>Mapeamento do fluxo de dados pessoais</a:t>
          </a:r>
        </a:p>
      </dgm:t>
    </dgm:pt>
    <dgm:pt modelId="{5F4C64FF-DD6A-493D-A366-900C6F57CC9C}" type="parTrans" cxnId="{D220B371-3163-49AD-9393-A5069B961DF3}">
      <dgm:prSet/>
      <dgm:spPr/>
      <dgm:t>
        <a:bodyPr/>
        <a:lstStyle/>
        <a:p>
          <a:endParaRPr lang="pt-BR"/>
        </a:p>
      </dgm:t>
    </dgm:pt>
    <dgm:pt modelId="{10ED53AC-CDBA-40E3-895A-1D12172C9B5F}" type="sibTrans" cxnId="{D220B371-3163-49AD-9393-A5069B961DF3}">
      <dgm:prSet/>
      <dgm:spPr/>
      <dgm:t>
        <a:bodyPr/>
        <a:lstStyle/>
        <a:p>
          <a:endParaRPr lang="pt-BR"/>
        </a:p>
      </dgm:t>
    </dgm:pt>
    <dgm:pt modelId="{636D86B9-3851-49AA-8D92-456791A3E8BD}">
      <dgm:prSet/>
      <dgm:spPr/>
      <dgm:t>
        <a:bodyPr/>
        <a:lstStyle/>
        <a:p>
          <a:r>
            <a:rPr lang="pt-BR" dirty="0"/>
            <a:t>Canal de atendimento ao titular de dados pessoais</a:t>
          </a:r>
        </a:p>
      </dgm:t>
    </dgm:pt>
    <dgm:pt modelId="{EF486B95-D31F-43B3-ACC5-211A416A0DE8}" type="parTrans" cxnId="{66D3A8ED-442C-44C1-8F8E-6E1990AC404B}">
      <dgm:prSet/>
      <dgm:spPr/>
      <dgm:t>
        <a:bodyPr/>
        <a:lstStyle/>
        <a:p>
          <a:endParaRPr lang="pt-BR"/>
        </a:p>
      </dgm:t>
    </dgm:pt>
    <dgm:pt modelId="{8F5ACF48-FDA6-4EAD-AFA3-BC0DBF8BF442}" type="sibTrans" cxnId="{66D3A8ED-442C-44C1-8F8E-6E1990AC404B}">
      <dgm:prSet/>
      <dgm:spPr/>
      <dgm:t>
        <a:bodyPr/>
        <a:lstStyle/>
        <a:p>
          <a:endParaRPr lang="pt-BR"/>
        </a:p>
      </dgm:t>
    </dgm:pt>
    <dgm:pt modelId="{E7EBE036-00A9-426D-8668-261323AC445E}">
      <dgm:prSet/>
      <dgm:spPr/>
      <dgm:t>
        <a:bodyPr/>
        <a:lstStyle/>
        <a:p>
          <a:r>
            <a:rPr lang="pt-BR" dirty="0"/>
            <a:t>Temporalidade – Provimento nº 50 CNJ</a:t>
          </a:r>
        </a:p>
      </dgm:t>
    </dgm:pt>
    <dgm:pt modelId="{65491AE3-A4B2-4C00-88C9-401C4910C8C6}" type="parTrans" cxnId="{63F8BC23-988C-44B1-ABF3-E3907EE501A2}">
      <dgm:prSet/>
      <dgm:spPr/>
      <dgm:t>
        <a:bodyPr/>
        <a:lstStyle/>
        <a:p>
          <a:endParaRPr lang="pt-BR"/>
        </a:p>
      </dgm:t>
    </dgm:pt>
    <dgm:pt modelId="{7617493A-728A-4D93-8664-32EBAD406C34}" type="sibTrans" cxnId="{63F8BC23-988C-44B1-ABF3-E3907EE501A2}">
      <dgm:prSet/>
      <dgm:spPr/>
      <dgm:t>
        <a:bodyPr/>
        <a:lstStyle/>
        <a:p>
          <a:endParaRPr lang="pt-BR"/>
        </a:p>
      </dgm:t>
    </dgm:pt>
    <dgm:pt modelId="{4CDB4FBD-CBCC-40B8-A629-6049A8E87FDD}" type="pres">
      <dgm:prSet presAssocID="{E0F9A5CB-FDA6-4B2D-859F-F7F81749E60E}" presName="linear" presStyleCnt="0">
        <dgm:presLayoutVars>
          <dgm:animLvl val="lvl"/>
          <dgm:resizeHandles val="exact"/>
        </dgm:presLayoutVars>
      </dgm:prSet>
      <dgm:spPr/>
    </dgm:pt>
    <dgm:pt modelId="{AF49A0FF-E29F-4E00-BC87-DF0C0D18AD94}" type="pres">
      <dgm:prSet presAssocID="{E7EBE036-00A9-426D-8668-261323AC445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42715F1-BA2D-4E24-9338-132C5C023675}" type="pres">
      <dgm:prSet presAssocID="{7617493A-728A-4D93-8664-32EBAD406C34}" presName="spacer" presStyleCnt="0"/>
      <dgm:spPr/>
    </dgm:pt>
    <dgm:pt modelId="{7FE72626-B042-47B7-9CE2-0A3BD2BC008A}" type="pres">
      <dgm:prSet presAssocID="{F3CCAE91-B8F3-4670-B539-F67FBF071E7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2069B07-57DC-4617-92AF-41A42A933357}" type="pres">
      <dgm:prSet presAssocID="{E85496FA-8D2F-4EDA-BD79-2B068F8F4F6B}" presName="spacer" presStyleCnt="0"/>
      <dgm:spPr/>
    </dgm:pt>
    <dgm:pt modelId="{DC844416-2B4C-4438-B5B0-20F2B891060D}" type="pres">
      <dgm:prSet presAssocID="{F279016B-DAC2-49CA-87C5-C925414A05E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997F68E-58D6-4C47-99B4-520CD4D51841}" type="pres">
      <dgm:prSet presAssocID="{46FC6AC5-1B4F-433C-8C88-3DCEBB4B2C55}" presName="spacer" presStyleCnt="0"/>
      <dgm:spPr/>
    </dgm:pt>
    <dgm:pt modelId="{106DCD20-65D3-4974-BA94-D9D5BD3B1CFF}" type="pres">
      <dgm:prSet presAssocID="{CC0B5EF8-4D66-48FA-AA52-1A156A58F5C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8F162C7-D030-4A95-8BEB-E3B0BC7324AF}" type="pres">
      <dgm:prSet presAssocID="{10ED53AC-CDBA-40E3-895A-1D12172C9B5F}" presName="spacer" presStyleCnt="0"/>
      <dgm:spPr/>
    </dgm:pt>
    <dgm:pt modelId="{F9011EEF-DAE2-4AD1-B940-ED66DBC27B10}" type="pres">
      <dgm:prSet presAssocID="{636D86B9-3851-49AA-8D92-456791A3E8B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3F8BC23-988C-44B1-ABF3-E3907EE501A2}" srcId="{E0F9A5CB-FDA6-4B2D-859F-F7F81749E60E}" destId="{E7EBE036-00A9-426D-8668-261323AC445E}" srcOrd="0" destOrd="0" parTransId="{65491AE3-A4B2-4C00-88C9-401C4910C8C6}" sibTransId="{7617493A-728A-4D93-8664-32EBAD406C34}"/>
    <dgm:cxn modelId="{A0FA2E5C-1624-4BCB-80CF-8C94451DC588}" type="presOf" srcId="{CC0B5EF8-4D66-48FA-AA52-1A156A58F5C8}" destId="{106DCD20-65D3-4974-BA94-D9D5BD3B1CFF}" srcOrd="0" destOrd="0" presId="urn:microsoft.com/office/officeart/2005/8/layout/vList2"/>
    <dgm:cxn modelId="{E174E05F-A689-4F8B-974D-854900EB0532}" type="presOf" srcId="{E0F9A5CB-FDA6-4B2D-859F-F7F81749E60E}" destId="{4CDB4FBD-CBCC-40B8-A629-6049A8E87FDD}" srcOrd="0" destOrd="0" presId="urn:microsoft.com/office/officeart/2005/8/layout/vList2"/>
    <dgm:cxn modelId="{347B9F4E-EF44-4F21-9834-2C4701B1FFDF}" srcId="{E0F9A5CB-FDA6-4B2D-859F-F7F81749E60E}" destId="{F279016B-DAC2-49CA-87C5-C925414A05E0}" srcOrd="2" destOrd="0" parTransId="{4317F6C4-AA02-4D24-BD9C-D5D151B7389E}" sibTransId="{46FC6AC5-1B4F-433C-8C88-3DCEBB4B2C55}"/>
    <dgm:cxn modelId="{D220B371-3163-49AD-9393-A5069B961DF3}" srcId="{E0F9A5CB-FDA6-4B2D-859F-F7F81749E60E}" destId="{CC0B5EF8-4D66-48FA-AA52-1A156A58F5C8}" srcOrd="3" destOrd="0" parTransId="{5F4C64FF-DD6A-493D-A366-900C6F57CC9C}" sibTransId="{10ED53AC-CDBA-40E3-895A-1D12172C9B5F}"/>
    <dgm:cxn modelId="{3A1443AF-EFD2-4DB7-8CD5-F414F87F019C}" type="presOf" srcId="{636D86B9-3851-49AA-8D92-456791A3E8BD}" destId="{F9011EEF-DAE2-4AD1-B940-ED66DBC27B10}" srcOrd="0" destOrd="0" presId="urn:microsoft.com/office/officeart/2005/8/layout/vList2"/>
    <dgm:cxn modelId="{291A56B0-C0C5-4BEC-8374-7F56664B3C03}" type="presOf" srcId="{E7EBE036-00A9-426D-8668-261323AC445E}" destId="{AF49A0FF-E29F-4E00-BC87-DF0C0D18AD94}" srcOrd="0" destOrd="0" presId="urn:microsoft.com/office/officeart/2005/8/layout/vList2"/>
    <dgm:cxn modelId="{502BF9B8-98DE-49DC-9003-18864FCF8EC5}" type="presOf" srcId="{F279016B-DAC2-49CA-87C5-C925414A05E0}" destId="{DC844416-2B4C-4438-B5B0-20F2B891060D}" srcOrd="0" destOrd="0" presId="urn:microsoft.com/office/officeart/2005/8/layout/vList2"/>
    <dgm:cxn modelId="{3046B2C9-F7DF-403C-AB62-8705ED0B8D8C}" type="presOf" srcId="{F3CCAE91-B8F3-4670-B539-F67FBF071E7E}" destId="{7FE72626-B042-47B7-9CE2-0A3BD2BC008A}" srcOrd="0" destOrd="0" presId="urn:microsoft.com/office/officeart/2005/8/layout/vList2"/>
    <dgm:cxn modelId="{5DA9B8D5-F0C2-4BCD-8532-E48C148A7387}" srcId="{E0F9A5CB-FDA6-4B2D-859F-F7F81749E60E}" destId="{F3CCAE91-B8F3-4670-B539-F67FBF071E7E}" srcOrd="1" destOrd="0" parTransId="{12ECC358-A7E3-470F-8159-F0292257DD70}" sibTransId="{E85496FA-8D2F-4EDA-BD79-2B068F8F4F6B}"/>
    <dgm:cxn modelId="{66D3A8ED-442C-44C1-8F8E-6E1990AC404B}" srcId="{E0F9A5CB-FDA6-4B2D-859F-F7F81749E60E}" destId="{636D86B9-3851-49AA-8D92-456791A3E8BD}" srcOrd="4" destOrd="0" parTransId="{EF486B95-D31F-43B3-ACC5-211A416A0DE8}" sibTransId="{8F5ACF48-FDA6-4EAD-AFA3-BC0DBF8BF442}"/>
    <dgm:cxn modelId="{E53D0A20-E867-4451-99D9-DA982DF2CB3F}" type="presParOf" srcId="{4CDB4FBD-CBCC-40B8-A629-6049A8E87FDD}" destId="{AF49A0FF-E29F-4E00-BC87-DF0C0D18AD94}" srcOrd="0" destOrd="0" presId="urn:microsoft.com/office/officeart/2005/8/layout/vList2"/>
    <dgm:cxn modelId="{68A8DD3B-8D03-4A2F-AB36-FB2F2A431A58}" type="presParOf" srcId="{4CDB4FBD-CBCC-40B8-A629-6049A8E87FDD}" destId="{D42715F1-BA2D-4E24-9338-132C5C023675}" srcOrd="1" destOrd="0" presId="urn:microsoft.com/office/officeart/2005/8/layout/vList2"/>
    <dgm:cxn modelId="{BE3274BE-8CA1-4E6B-A7A1-FF36A3B9E147}" type="presParOf" srcId="{4CDB4FBD-CBCC-40B8-A629-6049A8E87FDD}" destId="{7FE72626-B042-47B7-9CE2-0A3BD2BC008A}" srcOrd="2" destOrd="0" presId="urn:microsoft.com/office/officeart/2005/8/layout/vList2"/>
    <dgm:cxn modelId="{F378D6AF-18F2-48A3-BC1F-1E9FF5064AFA}" type="presParOf" srcId="{4CDB4FBD-CBCC-40B8-A629-6049A8E87FDD}" destId="{E2069B07-57DC-4617-92AF-41A42A933357}" srcOrd="3" destOrd="0" presId="urn:microsoft.com/office/officeart/2005/8/layout/vList2"/>
    <dgm:cxn modelId="{2B2EB97E-C43D-4F9D-8993-529F548FFA17}" type="presParOf" srcId="{4CDB4FBD-CBCC-40B8-A629-6049A8E87FDD}" destId="{DC844416-2B4C-4438-B5B0-20F2B891060D}" srcOrd="4" destOrd="0" presId="urn:microsoft.com/office/officeart/2005/8/layout/vList2"/>
    <dgm:cxn modelId="{87F6BC3D-18E8-4F8C-939C-9375E5C75D10}" type="presParOf" srcId="{4CDB4FBD-CBCC-40B8-A629-6049A8E87FDD}" destId="{E997F68E-58D6-4C47-99B4-520CD4D51841}" srcOrd="5" destOrd="0" presId="urn:microsoft.com/office/officeart/2005/8/layout/vList2"/>
    <dgm:cxn modelId="{08036D25-D82C-456A-A16D-289EEF856156}" type="presParOf" srcId="{4CDB4FBD-CBCC-40B8-A629-6049A8E87FDD}" destId="{106DCD20-65D3-4974-BA94-D9D5BD3B1CFF}" srcOrd="6" destOrd="0" presId="urn:microsoft.com/office/officeart/2005/8/layout/vList2"/>
    <dgm:cxn modelId="{CD76A80F-3493-4E32-A293-ECD96797D1DD}" type="presParOf" srcId="{4CDB4FBD-CBCC-40B8-A629-6049A8E87FDD}" destId="{18F162C7-D030-4A95-8BEB-E3B0BC7324AF}" srcOrd="7" destOrd="0" presId="urn:microsoft.com/office/officeart/2005/8/layout/vList2"/>
    <dgm:cxn modelId="{5D29500C-DB37-457D-8A47-9682A9A3C054}" type="presParOf" srcId="{4CDB4FBD-CBCC-40B8-A629-6049A8E87FDD}" destId="{F9011EEF-DAE2-4AD1-B940-ED66DBC27B1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24943E-B957-44AF-A11D-D48EF7AE2D30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CEE6765-EA56-40FF-9D20-7D9BE422E032}">
      <dgm:prSet phldrT="[Texto]" custT="1"/>
      <dgm:spPr>
        <a:solidFill>
          <a:schemeClr val="accent5">
            <a:lumMod val="50000"/>
          </a:schemeClr>
        </a:solidFill>
      </dgm:spPr>
      <dgm:t>
        <a:bodyPr/>
        <a:lstStyle/>
        <a:p>
          <a:pPr algn="ctr"/>
          <a:r>
            <a:rPr lang="pt-BR" sz="1200" b="1" dirty="0"/>
            <a:t>BOAS PRÁTICAS E PADRONIZAÇÕES ESPECÍFICAS</a:t>
          </a:r>
        </a:p>
        <a:p>
          <a:pPr algn="ctr"/>
          <a:r>
            <a:rPr lang="pt-BR" sz="1400" i="1" dirty="0"/>
            <a:t>Soft law </a:t>
          </a:r>
          <a:r>
            <a:rPr lang="pt-BR" sz="1400" i="0" dirty="0"/>
            <a:t>e autorregulação regulada (participação de associações)</a:t>
          </a:r>
          <a:endParaRPr lang="pt-BR" sz="1100" dirty="0"/>
        </a:p>
      </dgm:t>
    </dgm:pt>
    <dgm:pt modelId="{BC05598A-1BED-4285-AD21-D3B7095816F4}" type="parTrans" cxnId="{B0882038-983E-451C-84C0-02A693D60F7D}">
      <dgm:prSet/>
      <dgm:spPr/>
      <dgm:t>
        <a:bodyPr/>
        <a:lstStyle/>
        <a:p>
          <a:pPr algn="ctr"/>
          <a:endParaRPr lang="pt-BR"/>
        </a:p>
      </dgm:t>
    </dgm:pt>
    <dgm:pt modelId="{0FBF0388-628C-4052-A570-7BEC53CC083B}" type="sibTrans" cxnId="{B0882038-983E-451C-84C0-02A693D60F7D}">
      <dgm:prSet/>
      <dgm:spPr/>
      <dgm:t>
        <a:bodyPr/>
        <a:lstStyle/>
        <a:p>
          <a:pPr algn="ctr"/>
          <a:endParaRPr lang="pt-BR"/>
        </a:p>
      </dgm:t>
    </dgm:pt>
    <dgm:pt modelId="{57E0E5AA-A9F0-476B-9CDB-914AFC60A5FA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endParaRPr lang="pt-BR" sz="900" b="1" dirty="0"/>
        </a:p>
        <a:p>
          <a:pPr algn="ctr"/>
          <a:endParaRPr lang="pt-BR" sz="900" b="1" dirty="0"/>
        </a:p>
        <a:p>
          <a:pPr algn="ctr"/>
          <a:r>
            <a:rPr lang="pt-BR" sz="1400" b="1" dirty="0"/>
            <a:t>OBRIGAÇÕES MEDIATAS</a:t>
          </a:r>
        </a:p>
        <a:p>
          <a:pPr algn="ctr"/>
          <a:r>
            <a:rPr lang="pt-BR" sz="1400" dirty="0"/>
            <a:t>Efetividade mediante regulamentação específica (CNJ, Corregedorias locais, ANPD)</a:t>
          </a:r>
        </a:p>
      </dgm:t>
    </dgm:pt>
    <dgm:pt modelId="{DC93C97A-E85F-414D-831C-B80B51249350}" type="parTrans" cxnId="{EFC2F1B9-9A9E-41AF-9F15-F0A7FF62C269}">
      <dgm:prSet/>
      <dgm:spPr/>
      <dgm:t>
        <a:bodyPr/>
        <a:lstStyle/>
        <a:p>
          <a:pPr algn="ctr"/>
          <a:endParaRPr lang="pt-BR"/>
        </a:p>
      </dgm:t>
    </dgm:pt>
    <dgm:pt modelId="{728CACEC-E69D-4C63-8716-2C6CD2263102}" type="sibTrans" cxnId="{EFC2F1B9-9A9E-41AF-9F15-F0A7FF62C269}">
      <dgm:prSet/>
      <dgm:spPr/>
      <dgm:t>
        <a:bodyPr/>
        <a:lstStyle/>
        <a:p>
          <a:pPr algn="ctr"/>
          <a:endParaRPr lang="pt-BR"/>
        </a:p>
      </dgm:t>
    </dgm:pt>
    <dgm:pt modelId="{655C0880-2485-4B2A-A032-AC5D41F829BE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pt-BR" sz="1400" b="1" dirty="0"/>
            <a:t>OBRIGAÇÕES CONCRETAS E IMEDIATAS</a:t>
          </a:r>
        </a:p>
        <a:p>
          <a:pPr algn="ctr"/>
          <a:r>
            <a:rPr lang="pt-BR" sz="1400" dirty="0"/>
            <a:t> Já previstas expressamente na LGPD</a:t>
          </a:r>
        </a:p>
      </dgm:t>
    </dgm:pt>
    <dgm:pt modelId="{9E0A1B09-03FE-446A-AC5B-80DC8C994B69}" type="parTrans" cxnId="{7E057130-27BF-435B-BDD8-2427218B6579}">
      <dgm:prSet/>
      <dgm:spPr/>
      <dgm:t>
        <a:bodyPr/>
        <a:lstStyle/>
        <a:p>
          <a:pPr algn="ctr"/>
          <a:endParaRPr lang="pt-BR"/>
        </a:p>
      </dgm:t>
    </dgm:pt>
    <dgm:pt modelId="{EC5094CC-8CEB-41CB-835C-78B406A2F22D}" type="sibTrans" cxnId="{7E057130-27BF-435B-BDD8-2427218B6579}">
      <dgm:prSet/>
      <dgm:spPr/>
      <dgm:t>
        <a:bodyPr/>
        <a:lstStyle/>
        <a:p>
          <a:pPr algn="ctr"/>
          <a:endParaRPr lang="pt-BR"/>
        </a:p>
      </dgm:t>
    </dgm:pt>
    <dgm:pt modelId="{359A11A0-E0DA-4E5E-96B4-06B552925CBA}" type="pres">
      <dgm:prSet presAssocID="{1724943E-B957-44AF-A11D-D48EF7AE2D30}" presName="Name0" presStyleCnt="0">
        <dgm:presLayoutVars>
          <dgm:chMax val="7"/>
          <dgm:resizeHandles val="exact"/>
        </dgm:presLayoutVars>
      </dgm:prSet>
      <dgm:spPr/>
    </dgm:pt>
    <dgm:pt modelId="{18B4A30B-2DFC-47B5-90E2-2F0FB373AC72}" type="pres">
      <dgm:prSet presAssocID="{1724943E-B957-44AF-A11D-D48EF7AE2D30}" presName="comp1" presStyleCnt="0"/>
      <dgm:spPr/>
    </dgm:pt>
    <dgm:pt modelId="{077BB8EC-979F-4E78-8570-93F64EEE5341}" type="pres">
      <dgm:prSet presAssocID="{1724943E-B957-44AF-A11D-D48EF7AE2D30}" presName="circle1" presStyleLbl="node1" presStyleIdx="0" presStyleCnt="3" custScaleX="152199" custLinFactNeighborX="0" custLinFactNeighborY="6052"/>
      <dgm:spPr/>
    </dgm:pt>
    <dgm:pt modelId="{7CE70188-DC4D-45EB-9765-5E5DF00FD660}" type="pres">
      <dgm:prSet presAssocID="{1724943E-B957-44AF-A11D-D48EF7AE2D30}" presName="c1text" presStyleLbl="node1" presStyleIdx="0" presStyleCnt="3">
        <dgm:presLayoutVars>
          <dgm:bulletEnabled val="1"/>
        </dgm:presLayoutVars>
      </dgm:prSet>
      <dgm:spPr/>
    </dgm:pt>
    <dgm:pt modelId="{601E6B31-191E-48B6-95F5-B952F4D3399C}" type="pres">
      <dgm:prSet presAssocID="{1724943E-B957-44AF-A11D-D48EF7AE2D30}" presName="comp2" presStyleCnt="0"/>
      <dgm:spPr/>
    </dgm:pt>
    <dgm:pt modelId="{ABB35A0C-87A0-4716-999A-2C880C2CFBE5}" type="pres">
      <dgm:prSet presAssocID="{1724943E-B957-44AF-A11D-D48EF7AE2D30}" presName="circle2" presStyleLbl="node1" presStyleIdx="1" presStyleCnt="3" custScaleX="136214" custScaleY="94195"/>
      <dgm:spPr/>
    </dgm:pt>
    <dgm:pt modelId="{B2726857-7B32-4250-BA0D-DA4E5EC51E2C}" type="pres">
      <dgm:prSet presAssocID="{1724943E-B957-44AF-A11D-D48EF7AE2D30}" presName="c2text" presStyleLbl="node1" presStyleIdx="1" presStyleCnt="3">
        <dgm:presLayoutVars>
          <dgm:bulletEnabled val="1"/>
        </dgm:presLayoutVars>
      </dgm:prSet>
      <dgm:spPr/>
    </dgm:pt>
    <dgm:pt modelId="{5DEF464B-79C5-40C0-821A-90627FB569D8}" type="pres">
      <dgm:prSet presAssocID="{1724943E-B957-44AF-A11D-D48EF7AE2D30}" presName="comp3" presStyleCnt="0"/>
      <dgm:spPr/>
    </dgm:pt>
    <dgm:pt modelId="{2526FD73-C665-4A98-AF2D-E25ADD899546}" type="pres">
      <dgm:prSet presAssocID="{1724943E-B957-44AF-A11D-D48EF7AE2D30}" presName="circle3" presStyleLbl="node1" presStyleIdx="2" presStyleCnt="3" custScaleX="127280" custScaleY="86570"/>
      <dgm:spPr/>
    </dgm:pt>
    <dgm:pt modelId="{EFBE672C-D43F-4BF3-9401-D004C7C6EC25}" type="pres">
      <dgm:prSet presAssocID="{1724943E-B957-44AF-A11D-D48EF7AE2D30}" presName="c3text" presStyleLbl="node1" presStyleIdx="2" presStyleCnt="3">
        <dgm:presLayoutVars>
          <dgm:bulletEnabled val="1"/>
        </dgm:presLayoutVars>
      </dgm:prSet>
      <dgm:spPr/>
    </dgm:pt>
  </dgm:ptLst>
  <dgm:cxnLst>
    <dgm:cxn modelId="{4E1DBA11-4DBE-4941-BA64-1E77627FA340}" type="presOf" srcId="{9CEE6765-EA56-40FF-9D20-7D9BE422E032}" destId="{7CE70188-DC4D-45EB-9765-5E5DF00FD660}" srcOrd="1" destOrd="0" presId="urn:microsoft.com/office/officeart/2005/8/layout/venn2"/>
    <dgm:cxn modelId="{7E057130-27BF-435B-BDD8-2427218B6579}" srcId="{1724943E-B957-44AF-A11D-D48EF7AE2D30}" destId="{655C0880-2485-4B2A-A032-AC5D41F829BE}" srcOrd="2" destOrd="0" parTransId="{9E0A1B09-03FE-446A-AC5B-80DC8C994B69}" sibTransId="{EC5094CC-8CEB-41CB-835C-78B406A2F22D}"/>
    <dgm:cxn modelId="{454F7E33-42FF-450D-BD2E-06FE8AC51908}" type="presOf" srcId="{1724943E-B957-44AF-A11D-D48EF7AE2D30}" destId="{359A11A0-E0DA-4E5E-96B4-06B552925CBA}" srcOrd="0" destOrd="0" presId="urn:microsoft.com/office/officeart/2005/8/layout/venn2"/>
    <dgm:cxn modelId="{B0882038-983E-451C-84C0-02A693D60F7D}" srcId="{1724943E-B957-44AF-A11D-D48EF7AE2D30}" destId="{9CEE6765-EA56-40FF-9D20-7D9BE422E032}" srcOrd="0" destOrd="0" parTransId="{BC05598A-1BED-4285-AD21-D3B7095816F4}" sibTransId="{0FBF0388-628C-4052-A570-7BEC53CC083B}"/>
    <dgm:cxn modelId="{DE2A0C56-EA16-42D9-96A9-846799640BE4}" type="presOf" srcId="{655C0880-2485-4B2A-A032-AC5D41F829BE}" destId="{EFBE672C-D43F-4BF3-9401-D004C7C6EC25}" srcOrd="1" destOrd="0" presId="urn:microsoft.com/office/officeart/2005/8/layout/venn2"/>
    <dgm:cxn modelId="{94B6927B-3E0D-4C68-B8EC-043A434569E6}" type="presOf" srcId="{9CEE6765-EA56-40FF-9D20-7D9BE422E032}" destId="{077BB8EC-979F-4E78-8570-93F64EEE5341}" srcOrd="0" destOrd="0" presId="urn:microsoft.com/office/officeart/2005/8/layout/venn2"/>
    <dgm:cxn modelId="{032C837C-B853-497F-A06C-FB3D4A8970F2}" type="presOf" srcId="{655C0880-2485-4B2A-A032-AC5D41F829BE}" destId="{2526FD73-C665-4A98-AF2D-E25ADD899546}" srcOrd="0" destOrd="0" presId="urn:microsoft.com/office/officeart/2005/8/layout/venn2"/>
    <dgm:cxn modelId="{DB7A3FAB-6212-4E98-9E1F-66D0572253FC}" type="presOf" srcId="{57E0E5AA-A9F0-476B-9CDB-914AFC60A5FA}" destId="{B2726857-7B32-4250-BA0D-DA4E5EC51E2C}" srcOrd="1" destOrd="0" presId="urn:microsoft.com/office/officeart/2005/8/layout/venn2"/>
    <dgm:cxn modelId="{EFC2F1B9-9A9E-41AF-9F15-F0A7FF62C269}" srcId="{1724943E-B957-44AF-A11D-D48EF7AE2D30}" destId="{57E0E5AA-A9F0-476B-9CDB-914AFC60A5FA}" srcOrd="1" destOrd="0" parTransId="{DC93C97A-E85F-414D-831C-B80B51249350}" sibTransId="{728CACEC-E69D-4C63-8716-2C6CD2263102}"/>
    <dgm:cxn modelId="{3D4228EC-33B1-4690-8A0F-BEF413B94521}" type="presOf" srcId="{57E0E5AA-A9F0-476B-9CDB-914AFC60A5FA}" destId="{ABB35A0C-87A0-4716-999A-2C880C2CFBE5}" srcOrd="0" destOrd="0" presId="urn:microsoft.com/office/officeart/2005/8/layout/venn2"/>
    <dgm:cxn modelId="{263A7B1B-C767-4217-A946-B193DDD63F5C}" type="presParOf" srcId="{359A11A0-E0DA-4E5E-96B4-06B552925CBA}" destId="{18B4A30B-2DFC-47B5-90E2-2F0FB373AC72}" srcOrd="0" destOrd="0" presId="urn:microsoft.com/office/officeart/2005/8/layout/venn2"/>
    <dgm:cxn modelId="{9899F563-825F-457D-AA01-B2D28C1C9ADE}" type="presParOf" srcId="{18B4A30B-2DFC-47B5-90E2-2F0FB373AC72}" destId="{077BB8EC-979F-4E78-8570-93F64EEE5341}" srcOrd="0" destOrd="0" presId="urn:microsoft.com/office/officeart/2005/8/layout/venn2"/>
    <dgm:cxn modelId="{0263A512-2C5F-4E32-9700-4B360D9F722E}" type="presParOf" srcId="{18B4A30B-2DFC-47B5-90E2-2F0FB373AC72}" destId="{7CE70188-DC4D-45EB-9765-5E5DF00FD660}" srcOrd="1" destOrd="0" presId="urn:microsoft.com/office/officeart/2005/8/layout/venn2"/>
    <dgm:cxn modelId="{2ECEC3BF-699E-4D0A-905A-4540ACC72443}" type="presParOf" srcId="{359A11A0-E0DA-4E5E-96B4-06B552925CBA}" destId="{601E6B31-191E-48B6-95F5-B952F4D3399C}" srcOrd="1" destOrd="0" presId="urn:microsoft.com/office/officeart/2005/8/layout/venn2"/>
    <dgm:cxn modelId="{879445F8-308C-44E8-B92F-AF984930323C}" type="presParOf" srcId="{601E6B31-191E-48B6-95F5-B952F4D3399C}" destId="{ABB35A0C-87A0-4716-999A-2C880C2CFBE5}" srcOrd="0" destOrd="0" presId="urn:microsoft.com/office/officeart/2005/8/layout/venn2"/>
    <dgm:cxn modelId="{FEF55A12-64E4-44B3-8C97-892023944C10}" type="presParOf" srcId="{601E6B31-191E-48B6-95F5-B952F4D3399C}" destId="{B2726857-7B32-4250-BA0D-DA4E5EC51E2C}" srcOrd="1" destOrd="0" presId="urn:microsoft.com/office/officeart/2005/8/layout/venn2"/>
    <dgm:cxn modelId="{BC6DFA9A-62F2-4DF9-8BE4-45072EE4F315}" type="presParOf" srcId="{359A11A0-E0DA-4E5E-96B4-06B552925CBA}" destId="{5DEF464B-79C5-40C0-821A-90627FB569D8}" srcOrd="2" destOrd="0" presId="urn:microsoft.com/office/officeart/2005/8/layout/venn2"/>
    <dgm:cxn modelId="{D1EC6E1F-9E6A-49EA-B96D-9B5CEF76EF6A}" type="presParOf" srcId="{5DEF464B-79C5-40C0-821A-90627FB569D8}" destId="{2526FD73-C665-4A98-AF2D-E25ADD899546}" srcOrd="0" destOrd="0" presId="urn:microsoft.com/office/officeart/2005/8/layout/venn2"/>
    <dgm:cxn modelId="{FE63A207-B35C-482E-8B4A-B850638DC564}" type="presParOf" srcId="{5DEF464B-79C5-40C0-821A-90627FB569D8}" destId="{EFBE672C-D43F-4BF3-9401-D004C7C6EC25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86FF3-A2DD-4CC0-8A47-FE3B282ED6C2}">
      <dsp:nvSpPr>
        <dsp:cNvPr id="0" name=""/>
        <dsp:cNvSpPr/>
      </dsp:nvSpPr>
      <dsp:spPr>
        <a:xfrm>
          <a:off x="0" y="0"/>
          <a:ext cx="3644149" cy="3118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Nomeação do Encarregado</a:t>
          </a:r>
        </a:p>
      </dsp:txBody>
      <dsp:txXfrm>
        <a:off x="15221" y="15221"/>
        <a:ext cx="3613707" cy="281363"/>
      </dsp:txXfrm>
    </dsp:sp>
    <dsp:sp modelId="{31EB1BF7-C3F2-4829-BE81-7A7DC47CB088}">
      <dsp:nvSpPr>
        <dsp:cNvPr id="0" name=""/>
        <dsp:cNvSpPr/>
      </dsp:nvSpPr>
      <dsp:spPr>
        <a:xfrm>
          <a:off x="0" y="233221"/>
          <a:ext cx="3644149" cy="3118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Capacitação de funcionários e colaboradores</a:t>
          </a:r>
        </a:p>
      </dsp:txBody>
      <dsp:txXfrm>
        <a:off x="15221" y="248442"/>
        <a:ext cx="3613707" cy="281363"/>
      </dsp:txXfrm>
    </dsp:sp>
    <dsp:sp modelId="{0B96B49C-CEED-4CDB-9261-FD59C57E5E50}">
      <dsp:nvSpPr>
        <dsp:cNvPr id="0" name=""/>
        <dsp:cNvSpPr/>
      </dsp:nvSpPr>
      <dsp:spPr>
        <a:xfrm>
          <a:off x="0" y="554345"/>
          <a:ext cx="3644149" cy="3118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Conscientização e monitoramento de terceiros</a:t>
          </a:r>
        </a:p>
      </dsp:txBody>
      <dsp:txXfrm>
        <a:off x="15221" y="569566"/>
        <a:ext cx="3613707" cy="281363"/>
      </dsp:txXfrm>
    </dsp:sp>
    <dsp:sp modelId="{C1C9133D-144F-4C39-9298-91DAC92C11D5}">
      <dsp:nvSpPr>
        <dsp:cNvPr id="0" name=""/>
        <dsp:cNvSpPr/>
      </dsp:nvSpPr>
      <dsp:spPr>
        <a:xfrm>
          <a:off x="0" y="937021"/>
          <a:ext cx="3644149" cy="3118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Ajuste de contratos</a:t>
          </a:r>
        </a:p>
      </dsp:txBody>
      <dsp:txXfrm>
        <a:off x="15221" y="952242"/>
        <a:ext cx="3613707" cy="2813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85A10-BEE8-430D-88B2-A583071F10DB}">
      <dsp:nvSpPr>
        <dsp:cNvPr id="0" name=""/>
        <dsp:cNvSpPr/>
      </dsp:nvSpPr>
      <dsp:spPr>
        <a:xfrm>
          <a:off x="0" y="273159"/>
          <a:ext cx="3514078" cy="28781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Ativos de TI - Provimento nº 74/2018 CNJ</a:t>
          </a:r>
        </a:p>
      </dsp:txBody>
      <dsp:txXfrm>
        <a:off x="14050" y="287209"/>
        <a:ext cx="3485978" cy="259719"/>
      </dsp:txXfrm>
    </dsp:sp>
    <dsp:sp modelId="{6A82CA46-23AD-4BC3-9A35-56959496F2CB}">
      <dsp:nvSpPr>
        <dsp:cNvPr id="0" name=""/>
        <dsp:cNvSpPr/>
      </dsp:nvSpPr>
      <dsp:spPr>
        <a:xfrm>
          <a:off x="0" y="595539"/>
          <a:ext cx="3514078" cy="28781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Permissões de usuários e senhas</a:t>
          </a:r>
        </a:p>
      </dsp:txBody>
      <dsp:txXfrm>
        <a:off x="14050" y="609589"/>
        <a:ext cx="3485978" cy="259719"/>
      </dsp:txXfrm>
    </dsp:sp>
    <dsp:sp modelId="{FCE079D8-67E6-450B-9124-7AA24516A9CC}">
      <dsp:nvSpPr>
        <dsp:cNvPr id="0" name=""/>
        <dsp:cNvSpPr/>
      </dsp:nvSpPr>
      <dsp:spPr>
        <a:xfrm>
          <a:off x="0" y="917919"/>
          <a:ext cx="3514078" cy="28781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Antivírus</a:t>
          </a:r>
        </a:p>
      </dsp:txBody>
      <dsp:txXfrm>
        <a:off x="14050" y="931969"/>
        <a:ext cx="3485978" cy="259719"/>
      </dsp:txXfrm>
    </dsp:sp>
    <dsp:sp modelId="{67733DA1-0A8D-40CF-83BF-297652337206}">
      <dsp:nvSpPr>
        <dsp:cNvPr id="0" name=""/>
        <dsp:cNvSpPr/>
      </dsp:nvSpPr>
      <dsp:spPr>
        <a:xfrm>
          <a:off x="0" y="1240298"/>
          <a:ext cx="3514078" cy="28781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Senhas fortes</a:t>
          </a:r>
        </a:p>
      </dsp:txBody>
      <dsp:txXfrm>
        <a:off x="14050" y="1254348"/>
        <a:ext cx="3485978" cy="259719"/>
      </dsp:txXfrm>
    </dsp:sp>
    <dsp:sp modelId="{4C10BC92-8BEE-4F9C-B67B-9157AB1353CE}">
      <dsp:nvSpPr>
        <dsp:cNvPr id="0" name=""/>
        <dsp:cNvSpPr/>
      </dsp:nvSpPr>
      <dsp:spPr>
        <a:xfrm>
          <a:off x="0" y="1562678"/>
          <a:ext cx="3514078" cy="28781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Auditoria de serviços de TI e/ou backup em nuvem</a:t>
          </a:r>
        </a:p>
      </dsp:txBody>
      <dsp:txXfrm>
        <a:off x="14050" y="1576728"/>
        <a:ext cx="3485978" cy="2597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9A0FF-E29F-4E00-BC87-DF0C0D18AD94}">
      <dsp:nvSpPr>
        <dsp:cNvPr id="0" name=""/>
        <dsp:cNvSpPr/>
      </dsp:nvSpPr>
      <dsp:spPr>
        <a:xfrm>
          <a:off x="0" y="207436"/>
          <a:ext cx="3514078" cy="3118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Temporalidade – Provimento nº 50 CNJ</a:t>
          </a:r>
        </a:p>
      </dsp:txBody>
      <dsp:txXfrm>
        <a:off x="15221" y="222657"/>
        <a:ext cx="3483636" cy="281363"/>
      </dsp:txXfrm>
    </dsp:sp>
    <dsp:sp modelId="{7FE72626-B042-47B7-9CE2-0A3BD2BC008A}">
      <dsp:nvSpPr>
        <dsp:cNvPr id="0" name=""/>
        <dsp:cNvSpPr/>
      </dsp:nvSpPr>
      <dsp:spPr>
        <a:xfrm>
          <a:off x="0" y="556681"/>
          <a:ext cx="3514078" cy="3118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Política de Privacidade</a:t>
          </a:r>
        </a:p>
      </dsp:txBody>
      <dsp:txXfrm>
        <a:off x="15221" y="571902"/>
        <a:ext cx="3483636" cy="281363"/>
      </dsp:txXfrm>
    </dsp:sp>
    <dsp:sp modelId="{DC844416-2B4C-4438-B5B0-20F2B891060D}">
      <dsp:nvSpPr>
        <dsp:cNvPr id="0" name=""/>
        <dsp:cNvSpPr/>
      </dsp:nvSpPr>
      <dsp:spPr>
        <a:xfrm>
          <a:off x="0" y="905926"/>
          <a:ext cx="3514078" cy="3118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Plano de Resposta a Incidentes</a:t>
          </a:r>
        </a:p>
      </dsp:txBody>
      <dsp:txXfrm>
        <a:off x="15221" y="921147"/>
        <a:ext cx="3483636" cy="281363"/>
      </dsp:txXfrm>
    </dsp:sp>
    <dsp:sp modelId="{106DCD20-65D3-4974-BA94-D9D5BD3B1CFF}">
      <dsp:nvSpPr>
        <dsp:cNvPr id="0" name=""/>
        <dsp:cNvSpPr/>
      </dsp:nvSpPr>
      <dsp:spPr>
        <a:xfrm>
          <a:off x="0" y="1255171"/>
          <a:ext cx="3514078" cy="3118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Mapeamento do fluxo de dados pessoais</a:t>
          </a:r>
        </a:p>
      </dsp:txBody>
      <dsp:txXfrm>
        <a:off x="15221" y="1270392"/>
        <a:ext cx="3483636" cy="281363"/>
      </dsp:txXfrm>
    </dsp:sp>
    <dsp:sp modelId="{F9011EEF-DAE2-4AD1-B940-ED66DBC27B10}">
      <dsp:nvSpPr>
        <dsp:cNvPr id="0" name=""/>
        <dsp:cNvSpPr/>
      </dsp:nvSpPr>
      <dsp:spPr>
        <a:xfrm>
          <a:off x="0" y="1604416"/>
          <a:ext cx="3514078" cy="3118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Canal de atendimento ao titular de dados pessoais</a:t>
          </a:r>
        </a:p>
      </dsp:txBody>
      <dsp:txXfrm>
        <a:off x="15221" y="1619637"/>
        <a:ext cx="3483636" cy="2813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7BB8EC-979F-4E78-8570-93F64EEE5341}">
      <dsp:nvSpPr>
        <dsp:cNvPr id="0" name=""/>
        <dsp:cNvSpPr/>
      </dsp:nvSpPr>
      <dsp:spPr>
        <a:xfrm>
          <a:off x="738900" y="0"/>
          <a:ext cx="8025031" cy="5272723"/>
        </a:xfrm>
        <a:prstGeom prst="ellipse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BOAS PRÁTICAS E PADRONIZAÇÕES ESPECÍFICAS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i="1" kern="1200" dirty="0"/>
            <a:t>Soft law </a:t>
          </a:r>
          <a:r>
            <a:rPr lang="pt-BR" sz="1400" i="0" kern="1200" dirty="0"/>
            <a:t>e autorregulação regulada (participação de associações)</a:t>
          </a:r>
          <a:endParaRPr lang="pt-BR" sz="1100" kern="1200" dirty="0"/>
        </a:p>
      </dsp:txBody>
      <dsp:txXfrm>
        <a:off x="3349042" y="263636"/>
        <a:ext cx="2804748" cy="790908"/>
      </dsp:txXfrm>
    </dsp:sp>
    <dsp:sp modelId="{ABB35A0C-87A0-4716-999A-2C880C2CFBE5}">
      <dsp:nvSpPr>
        <dsp:cNvPr id="0" name=""/>
        <dsp:cNvSpPr/>
      </dsp:nvSpPr>
      <dsp:spPr>
        <a:xfrm>
          <a:off x="2058096" y="1432961"/>
          <a:ext cx="5386640" cy="3724981"/>
        </a:xfrm>
        <a:prstGeom prst="ellips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b="1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b="1" kern="1200" dirty="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OBRIGAÇÕES MEDIATAS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Efetividade mediante regulamentação específica (CNJ, Corregedorias locais, ANPD)</a:t>
          </a:r>
        </a:p>
      </dsp:txBody>
      <dsp:txXfrm>
        <a:off x="3496329" y="1665772"/>
        <a:ext cx="2510174" cy="698433"/>
      </dsp:txXfrm>
    </dsp:sp>
    <dsp:sp modelId="{2526FD73-C665-4A98-AF2D-E25ADD899546}">
      <dsp:nvSpPr>
        <dsp:cNvPr id="0" name=""/>
        <dsp:cNvSpPr/>
      </dsp:nvSpPr>
      <dsp:spPr>
        <a:xfrm>
          <a:off x="3073636" y="2813393"/>
          <a:ext cx="3355560" cy="2282298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OBRIGAÇÕES CONCRETAS E IMEDIATAS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 Já previstas expressamente na LGPD</a:t>
          </a:r>
        </a:p>
      </dsp:txBody>
      <dsp:txXfrm>
        <a:off x="3565046" y="3383967"/>
        <a:ext cx="2372739" cy="1141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BFB1C-E4D8-E486-A68A-AED4FDF39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90A5E9-A783-4593-A12E-DCAC5E289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7D2986-036C-E672-EABA-B92B2C67F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BFEB9F-ED54-4E29-B388-6BD95E65B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19C41B-8FE7-1359-966E-6D683F19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84C51CA-C91A-A58C-DACB-25F9262285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2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EC1808-BB87-B351-187F-F04A54D78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D936341-7C9C-BE37-7F7B-17F3D0D418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D6466E-9D94-AD94-82AD-2E334505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640B06-2E50-3C50-4BF7-BC9E8F0E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3857B8-968A-B878-93A5-B22F23988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5288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5805F34-4AFF-7E73-3D4B-CD5EC6FE1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0042BBD-0353-E431-FE00-9F51703EE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C06D0E-3EB2-C6D7-E3C3-E1F30791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E3FD4F-260A-E942-4A22-B1A217703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8888913-0C29-9E33-C922-52732456C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8751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CA8EB3-EA00-5DCD-53D5-46AB5874C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B77C40-378C-6593-9371-9A88263A9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DC1341-75CB-148A-8851-278BAFF6F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E87C5A-8582-6CE0-976F-85421F94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2EB87A-E8BA-57E1-0B6B-7E2CAF461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74373F2-4EA4-B301-AF53-8899502A1E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04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570A05-B906-9F84-D5DC-BC5037E77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4D5338-5DDE-E5E6-F6E0-FE621AE5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F41355-F77E-1801-444A-395431C1C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712284-CE68-0E87-0B11-1E1CB078D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62D55C-41F8-9078-7E22-2DBD26DB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C83B26B-FD79-5A3E-E45C-C8ABF8891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60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8BF30-FAFD-28D6-08D4-CC9DAF23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E6DFDA-136C-54DE-9F96-8FCB48BEB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A39FC57-D87D-A16E-B50A-1B68B4C7B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4825E20-7574-1A92-9A68-5831DB032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8C510DA-D484-65A9-FFF7-CABB47C5E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6A83637-EDD3-4925-F4DA-B8249DFC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010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657D78-7E90-C2D9-8EF2-6C8EF7691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9DF6A12-3C9F-D2A9-A6C9-7CD4484BB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F8F326-830C-5F1C-3C88-6AE0B7E78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EEDFB0E-AE75-9CF8-CF63-A26AB0FB3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6164042-D23B-7C76-0C1F-CD5019886C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73B7415-5DA4-FA1B-DC73-E19F9B4FF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81A6D3E-7A47-DD89-0F78-17C12E11B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62B2E30-4094-0670-4F08-0C62B9059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903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A82E87-F1AA-AF58-9055-7D7054523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20D32A4-55F3-6CBF-0F2E-4DB27EE0F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2A78D70-9B40-E392-EDC6-51A3B53AA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95428C1-57F7-106B-776F-3F2EC9DF3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9933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27C25E8-57D4-3795-535C-7DB43D5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351616D-4215-1F21-23A7-FB335F9CE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EE4BCBF-3F0D-DF02-7E53-B8C108070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553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761446-6CD9-3D82-FD97-A7DF21364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DC6031-136D-C3C5-9980-68B59E3B2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FD7D77E-977E-F8A7-A3CB-937E9D025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352B83-E997-CFDD-096D-022A20441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7751F30-BD24-9ADF-DD96-918FBF34A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FBDB4B-1C80-457F-A65D-31D46D928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4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FAE9AE-D5F1-BBC9-9284-9180D49A3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F4E5772-F041-B601-937E-BB25BAA757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9D7088E-7BCC-D5A5-918D-4EC5F2636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0C6FEF2-F56F-CCAD-0C31-6BBF15E96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1162329-C688-8463-F59B-1C23A9107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2CCA11-484F-3A72-398E-61FCCC93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6072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1DE3570-784C-3D78-8B60-E20D4F25B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08DEA41-5984-32FB-664C-128CE2767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22FD66-C57D-4629-BC8F-BAB8C4D8FE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001A39-DF12-857F-89D3-2641FC30F2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4C1352-76AA-9489-334F-0409D4456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57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4.pn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jpe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svg"/><Relationship Id="rId7" Type="http://schemas.openxmlformats.org/officeDocument/2006/relationships/image" Target="../media/image1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42.svg"/><Relationship Id="rId5" Type="http://schemas.openxmlformats.org/officeDocument/2006/relationships/image" Target="../media/image9.svg"/><Relationship Id="rId10" Type="http://schemas.openxmlformats.org/officeDocument/2006/relationships/image" Target="../media/image41.png"/><Relationship Id="rId4" Type="http://schemas.openxmlformats.org/officeDocument/2006/relationships/image" Target="../media/image8.png"/><Relationship Id="rId9" Type="http://schemas.openxmlformats.org/officeDocument/2006/relationships/image" Target="../media/image2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89DC825-F675-2ADC-BDE4-11C45C586D82}"/>
              </a:ext>
            </a:extLst>
          </p:cNvPr>
          <p:cNvSpPr/>
          <p:nvPr/>
        </p:nvSpPr>
        <p:spPr>
          <a:xfrm>
            <a:off x="2557670" y="2909643"/>
            <a:ext cx="7076660" cy="619539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8F0DD8-21D3-6F7D-FFF2-A1AB05D254D5}"/>
              </a:ext>
            </a:extLst>
          </p:cNvPr>
          <p:cNvSpPr txBox="1"/>
          <p:nvPr/>
        </p:nvSpPr>
        <p:spPr>
          <a:xfrm>
            <a:off x="2557671" y="2917300"/>
            <a:ext cx="7076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FBBA44"/>
                </a:solidFill>
                <a:latin typeface="Vollkorn" panose="00000500000000000000" pitchFamily="50" charset="0"/>
              </a:rPr>
              <a:t>LGPD e Provimento 134/2022 do CNJ</a:t>
            </a:r>
          </a:p>
        </p:txBody>
      </p:sp>
    </p:spTree>
    <p:extLst>
      <p:ext uri="{BB962C8B-B14F-4D97-AF65-F5344CB8AC3E}">
        <p14:creationId xmlns:p14="http://schemas.microsoft.com/office/powerpoint/2010/main" val="695853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6ECB1CB0-EEF9-08F9-E749-0C5CC53613B3}"/>
              </a:ext>
            </a:extLst>
          </p:cNvPr>
          <p:cNvSpPr txBox="1">
            <a:spLocks/>
          </p:cNvSpPr>
          <p:nvPr/>
        </p:nvSpPr>
        <p:spPr>
          <a:xfrm>
            <a:off x="914400" y="2334821"/>
            <a:ext cx="4696691" cy="685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6º, III, 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11, 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5º, XVII, LGPD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10, 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Figtree"/>
              </a:rPr>
              <a:t>§ 3º, LGPD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>
                <a:solidFill>
                  <a:schemeClr val="bg1"/>
                </a:solidFill>
                <a:latin typeface="Figtree"/>
              </a:rPr>
              <a:t>Art. 38, LGPD</a:t>
            </a:r>
            <a:endParaRPr lang="pt-BR" sz="1400" dirty="0">
              <a:solidFill>
                <a:schemeClr val="bg1"/>
              </a:solidFill>
              <a:latin typeface="Figtree" pitchFamily="50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235A9FF-8A56-52CF-7182-07957E9ADD07}"/>
              </a:ext>
            </a:extLst>
          </p:cNvPr>
          <p:cNvSpPr/>
          <p:nvPr/>
        </p:nvSpPr>
        <p:spPr>
          <a:xfrm>
            <a:off x="5527958" y="531313"/>
            <a:ext cx="6677892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A36DC12-5FEA-E8CB-7C58-89B82F4C7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243" y="546874"/>
            <a:ext cx="7873900" cy="85397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Segurança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08BF4A-060E-4560-878A-FEAE8977077E}"/>
              </a:ext>
            </a:extLst>
          </p:cNvPr>
          <p:cNvSpPr txBox="1">
            <a:spLocks/>
          </p:cNvSpPr>
          <p:nvPr/>
        </p:nvSpPr>
        <p:spPr>
          <a:xfrm>
            <a:off x="900545" y="1829219"/>
            <a:ext cx="11277602" cy="146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E9511D"/>
                </a:solidFill>
                <a:latin typeface="Figtree" pitchFamily="50" charset="0"/>
              </a:rPr>
              <a:t>Relatório de Impacto à Proteção de Dados Pessoais</a:t>
            </a:r>
            <a:endParaRPr lang="pt-BR" sz="4000" dirty="0">
              <a:solidFill>
                <a:srgbClr val="E9511D"/>
              </a:solidFill>
              <a:latin typeface="Figtree" pitchFamily="50" charset="0"/>
            </a:endParaRPr>
          </a:p>
        </p:txBody>
      </p:sp>
      <p:pic>
        <p:nvPicPr>
          <p:cNvPr id="5" name="Gráfico 4" descr="Selo 3 com preenchimento sólido">
            <a:extLst>
              <a:ext uri="{FF2B5EF4-FFF2-40B4-BE49-F238E27FC236}">
                <a16:creationId xmlns:a16="http://schemas.microsoft.com/office/drawing/2014/main" id="{ADFD4115-52A9-09CF-6F59-434855E09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53" y="1660031"/>
            <a:ext cx="914400" cy="914400"/>
          </a:xfrm>
          <a:prstGeom prst="rect">
            <a:avLst/>
          </a:prstGeom>
        </p:spPr>
      </p:pic>
      <p:pic>
        <p:nvPicPr>
          <p:cNvPr id="15" name="Gráfico 14" descr="Selo 4 com preenchimento sólido">
            <a:extLst>
              <a:ext uri="{FF2B5EF4-FFF2-40B4-BE49-F238E27FC236}">
                <a16:creationId xmlns:a16="http://schemas.microsoft.com/office/drawing/2014/main" id="{37960748-839B-41A4-894F-C06D8FA48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53" y="3742118"/>
            <a:ext cx="914400" cy="914400"/>
          </a:xfrm>
          <a:prstGeom prst="rect">
            <a:avLst/>
          </a:prstGeom>
        </p:spPr>
      </p:pic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E84A566E-FF8E-3C84-7520-B2B8F2A432F6}"/>
              </a:ext>
            </a:extLst>
          </p:cNvPr>
          <p:cNvSpPr txBox="1">
            <a:spLocks/>
          </p:cNvSpPr>
          <p:nvPr/>
        </p:nvSpPr>
        <p:spPr>
          <a:xfrm>
            <a:off x="928253" y="3800472"/>
            <a:ext cx="10335494" cy="146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E9511D"/>
                </a:solidFill>
                <a:latin typeface="Figtree" pitchFamily="50" charset="0"/>
              </a:rPr>
              <a:t>Saneamento de vulnerabilidades e mitigação de riscos (formulação de planos de ação)</a:t>
            </a:r>
            <a:endParaRPr lang="pt-BR" sz="4000" dirty="0">
              <a:solidFill>
                <a:srgbClr val="E9511D"/>
              </a:solidFill>
              <a:latin typeface="Figtree" pitchFamily="50" charset="0"/>
            </a:endParaRP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DD0ECFB2-EBC1-5EE7-F86E-BB4DC644DDF6}"/>
              </a:ext>
            </a:extLst>
          </p:cNvPr>
          <p:cNvSpPr txBox="1">
            <a:spLocks/>
          </p:cNvSpPr>
          <p:nvPr/>
        </p:nvSpPr>
        <p:spPr>
          <a:xfrm>
            <a:off x="928253" y="4801899"/>
            <a:ext cx="4696691" cy="685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 7º, 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Figtree"/>
              </a:rPr>
              <a:t>§ </a:t>
            </a:r>
            <a:r>
              <a:rPr lang="pt-BR" sz="1400" dirty="0">
                <a:solidFill>
                  <a:schemeClr val="bg1"/>
                </a:solidFill>
                <a:latin typeface="Figtree"/>
              </a:rPr>
              <a:t>1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Figtree"/>
              </a:rPr>
              <a:t>º, I e IV, </a:t>
            </a: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50, </a:t>
            </a:r>
            <a:r>
              <a:rPr lang="pt-BR" sz="1400" i="1" dirty="0">
                <a:solidFill>
                  <a:schemeClr val="bg1"/>
                </a:solidFill>
                <a:latin typeface="Figtree" pitchFamily="50" charset="0"/>
              </a:rPr>
              <a:t> caput</a:t>
            </a: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 e 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Figtree"/>
              </a:rPr>
              <a:t>§ 2º, I, d, LGPD</a:t>
            </a:r>
            <a:endParaRPr lang="pt-BR" sz="1400" dirty="0">
              <a:solidFill>
                <a:schemeClr val="bg1"/>
              </a:solidFill>
              <a:latin typeface="Figtree" pitchFamily="50" charset="0"/>
            </a:endParaRPr>
          </a:p>
        </p:txBody>
      </p:sp>
      <p:pic>
        <p:nvPicPr>
          <p:cNvPr id="18" name="Gráfico 17" descr="Bloqueio com preenchimento sólido">
            <a:extLst>
              <a:ext uri="{FF2B5EF4-FFF2-40B4-BE49-F238E27FC236}">
                <a16:creationId xmlns:a16="http://schemas.microsoft.com/office/drawing/2014/main" id="{E9F11938-300C-6EFD-0AB1-FF835E2E29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62670" y="-82722"/>
            <a:ext cx="1722479" cy="172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88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6ECB1CB0-EEF9-08F9-E749-0C5CC53613B3}"/>
              </a:ext>
            </a:extLst>
          </p:cNvPr>
          <p:cNvSpPr txBox="1">
            <a:spLocks/>
          </p:cNvSpPr>
          <p:nvPr/>
        </p:nvSpPr>
        <p:spPr>
          <a:xfrm>
            <a:off x="914400" y="2584201"/>
            <a:ext cx="4696691" cy="685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6º, VI, 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6º, VI</a:t>
            </a:r>
            <a:r>
              <a:rPr lang="pt-BR" sz="1400" dirty="0">
                <a:solidFill>
                  <a:schemeClr val="bg1"/>
                </a:solidFill>
                <a:latin typeface="Figtree"/>
              </a:rPr>
              <a:t>, LGPD</a:t>
            </a:r>
            <a:endParaRPr lang="pt-BR" sz="1400" dirty="0">
              <a:solidFill>
                <a:schemeClr val="bg1"/>
              </a:solidFill>
              <a:latin typeface="Figtree" pitchFamily="50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235A9FF-8A56-52CF-7182-07957E9ADD07}"/>
              </a:ext>
            </a:extLst>
          </p:cNvPr>
          <p:cNvSpPr/>
          <p:nvPr/>
        </p:nvSpPr>
        <p:spPr>
          <a:xfrm>
            <a:off x="-1" y="531313"/>
            <a:ext cx="6677892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A36DC12-5FEA-E8CB-7C58-89B82F4C7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11" y="546802"/>
            <a:ext cx="7873900" cy="85397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Transparência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08BF4A-060E-4560-878A-FEAE8977077E}"/>
              </a:ext>
            </a:extLst>
          </p:cNvPr>
          <p:cNvSpPr txBox="1">
            <a:spLocks/>
          </p:cNvSpPr>
          <p:nvPr/>
        </p:nvSpPr>
        <p:spPr>
          <a:xfrm>
            <a:off x="900545" y="2050889"/>
            <a:ext cx="11277602" cy="146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E9511D"/>
                </a:solidFill>
                <a:latin typeface="Figtree" pitchFamily="50" charset="0"/>
              </a:rPr>
              <a:t>Política Interna de Privacidade e Proteção de Dados </a:t>
            </a:r>
            <a:endParaRPr lang="pt-BR" sz="4000" dirty="0">
              <a:solidFill>
                <a:srgbClr val="E9511D"/>
              </a:solidFill>
              <a:latin typeface="Figtree" pitchFamily="50" charset="0"/>
            </a:endParaRP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E84A566E-FF8E-3C84-7520-B2B8F2A432F6}"/>
              </a:ext>
            </a:extLst>
          </p:cNvPr>
          <p:cNvSpPr txBox="1">
            <a:spLocks/>
          </p:cNvSpPr>
          <p:nvPr/>
        </p:nvSpPr>
        <p:spPr>
          <a:xfrm>
            <a:off x="914400" y="3497492"/>
            <a:ext cx="11277602" cy="146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E9511D"/>
                </a:solidFill>
                <a:latin typeface="Figtree" pitchFamily="50" charset="0"/>
              </a:rPr>
              <a:t>Avisos de Privacidade</a:t>
            </a:r>
            <a:endParaRPr lang="pt-BR" sz="4000" dirty="0">
              <a:solidFill>
                <a:srgbClr val="E9511D"/>
              </a:solidFill>
              <a:latin typeface="Figtree" pitchFamily="50" charset="0"/>
            </a:endParaRP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DD0ECFB2-EBC1-5EE7-F86E-BB4DC644DDF6}"/>
              </a:ext>
            </a:extLst>
          </p:cNvPr>
          <p:cNvSpPr txBox="1">
            <a:spLocks/>
          </p:cNvSpPr>
          <p:nvPr/>
        </p:nvSpPr>
        <p:spPr>
          <a:xfrm>
            <a:off x="928253" y="4043974"/>
            <a:ext cx="4696691" cy="685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19, I a III,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Figtree"/>
              </a:rPr>
              <a:t> </a:t>
            </a: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6º, VI</a:t>
            </a:r>
            <a:r>
              <a:rPr lang="pt-BR" sz="1400" dirty="0">
                <a:solidFill>
                  <a:schemeClr val="bg1"/>
                </a:solidFill>
                <a:latin typeface="Figtree"/>
              </a:rPr>
              <a:t>, LGPD</a:t>
            </a:r>
            <a:endParaRPr lang="pt-BR" sz="1400" dirty="0">
              <a:solidFill>
                <a:schemeClr val="bg1"/>
              </a:solidFill>
              <a:latin typeface="Figtree" pitchFamily="50" charset="0"/>
            </a:endParaRPr>
          </a:p>
        </p:txBody>
      </p:sp>
      <p:pic>
        <p:nvPicPr>
          <p:cNvPr id="8" name="Gráfico 7" descr="Documento com preenchimento sólido">
            <a:extLst>
              <a:ext uri="{FF2B5EF4-FFF2-40B4-BE49-F238E27FC236}">
                <a16:creationId xmlns:a16="http://schemas.microsoft.com/office/drawing/2014/main" id="{B404C6C2-D5C7-74D0-B6DA-FC7DFCF6C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7674" y="111309"/>
            <a:ext cx="1772909" cy="1772909"/>
          </a:xfrm>
          <a:prstGeom prst="rect">
            <a:avLst/>
          </a:prstGeom>
        </p:spPr>
      </p:pic>
      <p:pic>
        <p:nvPicPr>
          <p:cNvPr id="12" name="Gráfico 11" descr="Selo 1 com preenchimento sólido">
            <a:extLst>
              <a:ext uri="{FF2B5EF4-FFF2-40B4-BE49-F238E27FC236}">
                <a16:creationId xmlns:a16="http://schemas.microsoft.com/office/drawing/2014/main" id="{9DD0384E-760F-ADFE-E94D-01710590D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957750"/>
            <a:ext cx="914400" cy="914400"/>
          </a:xfrm>
          <a:prstGeom prst="rect">
            <a:avLst/>
          </a:prstGeom>
        </p:spPr>
      </p:pic>
      <p:pic>
        <p:nvPicPr>
          <p:cNvPr id="13" name="Gráfico 12" descr="Crachá com preenchimento sólido">
            <a:extLst>
              <a:ext uri="{FF2B5EF4-FFF2-40B4-BE49-F238E27FC236}">
                <a16:creationId xmlns:a16="http://schemas.microsoft.com/office/drawing/2014/main" id="{04062099-FA0A-4EA8-2F16-35FF58736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3855" y="34114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89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6ECB1CB0-EEF9-08F9-E749-0C5CC53613B3}"/>
              </a:ext>
            </a:extLst>
          </p:cNvPr>
          <p:cNvSpPr txBox="1">
            <a:spLocks/>
          </p:cNvSpPr>
          <p:nvPr/>
        </p:nvSpPr>
        <p:spPr>
          <a:xfrm>
            <a:off x="914400" y="2584201"/>
            <a:ext cx="4696691" cy="685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6º, VI, 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6º, VII, 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 err="1">
                <a:solidFill>
                  <a:schemeClr val="bg1"/>
                </a:solidFill>
                <a:latin typeface="Figtree" pitchFamily="50" charset="0"/>
              </a:rPr>
              <a:t>Arts</a:t>
            </a: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. 17 e 18, 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6º, VI</a:t>
            </a:r>
            <a:r>
              <a:rPr lang="pt-BR" sz="1400" dirty="0">
                <a:solidFill>
                  <a:schemeClr val="bg1"/>
                </a:solidFill>
                <a:latin typeface="Figtree"/>
              </a:rPr>
              <a:t>, LGPD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 err="1">
                <a:solidFill>
                  <a:schemeClr val="bg1"/>
                </a:solidFill>
                <a:latin typeface="Figtree" pitchFamily="50" charset="0"/>
              </a:rPr>
              <a:t>Arts</a:t>
            </a: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. 9º e 18</a:t>
            </a:r>
            <a:r>
              <a:rPr lang="pt-BR" sz="1400" dirty="0">
                <a:solidFill>
                  <a:schemeClr val="bg1"/>
                </a:solidFill>
                <a:latin typeface="Figtree"/>
              </a:rPr>
              <a:t>, LGPD</a:t>
            </a:r>
            <a:endParaRPr lang="pt-BR" sz="1400" dirty="0">
              <a:solidFill>
                <a:schemeClr val="bg1"/>
              </a:solidFill>
              <a:latin typeface="Figtree" pitchFamily="50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400" dirty="0">
              <a:solidFill>
                <a:schemeClr val="bg1"/>
              </a:solidFill>
              <a:latin typeface="Figtree" pitchFamily="50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400" dirty="0">
              <a:solidFill>
                <a:schemeClr val="bg1"/>
              </a:solidFill>
              <a:latin typeface="Figtree" pitchFamily="50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400" dirty="0">
              <a:solidFill>
                <a:schemeClr val="bg1"/>
              </a:solidFill>
              <a:latin typeface="Figtree" pitchFamily="50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235A9FF-8A56-52CF-7182-07957E9ADD07}"/>
              </a:ext>
            </a:extLst>
          </p:cNvPr>
          <p:cNvSpPr/>
          <p:nvPr/>
        </p:nvSpPr>
        <p:spPr>
          <a:xfrm>
            <a:off x="-1" y="517458"/>
            <a:ext cx="6677892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A36DC12-5FEA-E8CB-7C58-89B82F4C7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11" y="546802"/>
            <a:ext cx="7873900" cy="85397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Transparência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08BF4A-060E-4560-878A-FEAE8977077E}"/>
              </a:ext>
            </a:extLst>
          </p:cNvPr>
          <p:cNvSpPr txBox="1">
            <a:spLocks/>
          </p:cNvSpPr>
          <p:nvPr/>
        </p:nvSpPr>
        <p:spPr>
          <a:xfrm>
            <a:off x="900545" y="2050889"/>
            <a:ext cx="11277602" cy="146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E9511D"/>
                </a:solidFill>
                <a:latin typeface="Figtree" pitchFamily="50" charset="0"/>
              </a:rPr>
              <a:t>Canal de Atendimento ao Titular </a:t>
            </a:r>
            <a:endParaRPr lang="pt-BR" sz="4000" dirty="0">
              <a:solidFill>
                <a:srgbClr val="E9511D"/>
              </a:solidFill>
              <a:latin typeface="Figtree" pitchFamily="50" charset="0"/>
            </a:endParaRPr>
          </a:p>
        </p:txBody>
      </p:sp>
      <p:pic>
        <p:nvPicPr>
          <p:cNvPr id="8" name="Gráfico 7" descr="Documento com preenchimento sólido">
            <a:extLst>
              <a:ext uri="{FF2B5EF4-FFF2-40B4-BE49-F238E27FC236}">
                <a16:creationId xmlns:a16="http://schemas.microsoft.com/office/drawing/2014/main" id="{B404C6C2-D5C7-74D0-B6DA-FC7DFCF6C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7674" y="111309"/>
            <a:ext cx="1772909" cy="1772909"/>
          </a:xfrm>
          <a:prstGeom prst="rect">
            <a:avLst/>
          </a:prstGeom>
        </p:spPr>
      </p:pic>
      <p:pic>
        <p:nvPicPr>
          <p:cNvPr id="4" name="Gráfico 3" descr="Selo 3 com preenchimento sólido">
            <a:extLst>
              <a:ext uri="{FF2B5EF4-FFF2-40B4-BE49-F238E27FC236}">
                <a16:creationId xmlns:a16="http://schemas.microsoft.com/office/drawing/2014/main" id="{A754C0F0-F140-A14F-239F-570E07546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53" y="19501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06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ódigo QR&#10;&#10;Descrição gerada automaticamente">
            <a:extLst>
              <a:ext uri="{FF2B5EF4-FFF2-40B4-BE49-F238E27FC236}">
                <a16:creationId xmlns:a16="http://schemas.microsoft.com/office/drawing/2014/main" id="{B16F0FE5-67AA-9727-F2E4-76257CA66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3" y="1716566"/>
            <a:ext cx="2328961" cy="2328961"/>
          </a:xfrm>
          <a:prstGeom prst="rect">
            <a:avLst/>
          </a:prstGeom>
        </p:spPr>
      </p:pic>
      <p:pic>
        <p:nvPicPr>
          <p:cNvPr id="3" name="Imagem 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828D69EA-51DF-06B9-6733-1184258FA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018" y="1716566"/>
            <a:ext cx="8942346" cy="467284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ED24EC10-6778-7EC0-002D-7BCD703DD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636" y="581891"/>
            <a:ext cx="8700654" cy="678873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t-BR" sz="3600" dirty="0">
                <a:solidFill>
                  <a:srgbClr val="FBBA44"/>
                </a:solidFill>
                <a:latin typeface="Vollkorn" panose="00000500000000000000" pitchFamily="50" charset="0"/>
              </a:rPr>
              <a:t>Canal de Atendimento ao Titular (RIB)</a:t>
            </a:r>
          </a:p>
        </p:txBody>
      </p:sp>
    </p:spTree>
    <p:extLst>
      <p:ext uri="{BB962C8B-B14F-4D97-AF65-F5344CB8AC3E}">
        <p14:creationId xmlns:p14="http://schemas.microsoft.com/office/powerpoint/2010/main" val="1014052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6ECB1CB0-EEF9-08F9-E749-0C5CC53613B3}"/>
              </a:ext>
            </a:extLst>
          </p:cNvPr>
          <p:cNvSpPr txBox="1">
            <a:spLocks/>
          </p:cNvSpPr>
          <p:nvPr/>
        </p:nvSpPr>
        <p:spPr>
          <a:xfrm>
            <a:off x="990599" y="3170871"/>
            <a:ext cx="4696691" cy="685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6º, IX, 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16, 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50, LGPD (boa prática)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235A9FF-8A56-52CF-7182-07957E9ADD07}"/>
              </a:ext>
            </a:extLst>
          </p:cNvPr>
          <p:cNvSpPr/>
          <p:nvPr/>
        </p:nvSpPr>
        <p:spPr>
          <a:xfrm>
            <a:off x="5527952" y="517458"/>
            <a:ext cx="6677892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A36DC12-5FEA-E8CB-7C58-89B82F4C7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050" y="546802"/>
            <a:ext cx="7873900" cy="85397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Capacitação da Equipe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08BF4A-060E-4560-878A-FEAE8977077E}"/>
              </a:ext>
            </a:extLst>
          </p:cNvPr>
          <p:cNvSpPr txBox="1">
            <a:spLocks/>
          </p:cNvSpPr>
          <p:nvPr/>
        </p:nvSpPr>
        <p:spPr>
          <a:xfrm>
            <a:off x="900545" y="2050889"/>
            <a:ext cx="10224655" cy="146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E9511D"/>
                </a:solidFill>
                <a:latin typeface="Figtree" pitchFamily="50" charset="0"/>
              </a:rPr>
              <a:t>Treinamentos para implementação da LGPD e manutenção da governança de dados pessoais</a:t>
            </a:r>
            <a:endParaRPr lang="pt-BR" sz="4000" dirty="0">
              <a:solidFill>
                <a:srgbClr val="E9511D"/>
              </a:solidFill>
              <a:latin typeface="Figtree" pitchFamily="50" charset="0"/>
            </a:endParaRPr>
          </a:p>
        </p:txBody>
      </p:sp>
      <p:pic>
        <p:nvPicPr>
          <p:cNvPr id="12" name="Gráfico 11" descr="Selo 1 com preenchimento sólido">
            <a:extLst>
              <a:ext uri="{FF2B5EF4-FFF2-40B4-BE49-F238E27FC236}">
                <a16:creationId xmlns:a16="http://schemas.microsoft.com/office/drawing/2014/main" id="{9DD0384E-760F-ADFE-E94D-01710590D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957750"/>
            <a:ext cx="914400" cy="914400"/>
          </a:xfrm>
          <a:prstGeom prst="rect">
            <a:avLst/>
          </a:prstGeom>
        </p:spPr>
      </p:pic>
      <p:pic>
        <p:nvPicPr>
          <p:cNvPr id="4" name="Gráfico 3" descr="Sala de aula com preenchimento sólido">
            <a:extLst>
              <a:ext uri="{FF2B5EF4-FFF2-40B4-BE49-F238E27FC236}">
                <a16:creationId xmlns:a16="http://schemas.microsoft.com/office/drawing/2014/main" id="{5453A71D-930D-32DA-94BA-1584BABCF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4145" y="-41565"/>
            <a:ext cx="1639353" cy="163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37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6ECB1CB0-EEF9-08F9-E749-0C5CC53613B3}"/>
              </a:ext>
            </a:extLst>
          </p:cNvPr>
          <p:cNvSpPr txBox="1">
            <a:spLocks/>
          </p:cNvSpPr>
          <p:nvPr/>
        </p:nvSpPr>
        <p:spPr>
          <a:xfrm>
            <a:off x="914400" y="2584201"/>
            <a:ext cx="4696691" cy="685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 err="1">
                <a:solidFill>
                  <a:schemeClr val="bg1"/>
                </a:solidFill>
                <a:latin typeface="Figtree" pitchFamily="50" charset="0"/>
              </a:rPr>
              <a:t>Arts</a:t>
            </a: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. 8º, I, 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42, LGPD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235A9FF-8A56-52CF-7182-07957E9ADD07}"/>
              </a:ext>
            </a:extLst>
          </p:cNvPr>
          <p:cNvSpPr/>
          <p:nvPr/>
        </p:nvSpPr>
        <p:spPr>
          <a:xfrm>
            <a:off x="-1" y="531313"/>
            <a:ext cx="7536874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A36DC12-5FEA-E8CB-7C58-89B82F4C7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595745"/>
            <a:ext cx="7924802" cy="805032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Relação com funcionários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08BF4A-060E-4560-878A-FEAE8977077E}"/>
              </a:ext>
            </a:extLst>
          </p:cNvPr>
          <p:cNvSpPr txBox="1">
            <a:spLocks/>
          </p:cNvSpPr>
          <p:nvPr/>
        </p:nvSpPr>
        <p:spPr>
          <a:xfrm>
            <a:off x="900545" y="2050889"/>
            <a:ext cx="11277602" cy="146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E9511D"/>
                </a:solidFill>
                <a:latin typeface="Figtree" pitchFamily="50" charset="0"/>
              </a:rPr>
              <a:t>Revisão de Contratos</a:t>
            </a:r>
            <a:endParaRPr lang="pt-BR" sz="4000" dirty="0">
              <a:solidFill>
                <a:srgbClr val="E9511D"/>
              </a:solidFill>
              <a:latin typeface="Figtree" pitchFamily="50" charset="0"/>
            </a:endParaRPr>
          </a:p>
        </p:txBody>
      </p:sp>
      <p:pic>
        <p:nvPicPr>
          <p:cNvPr id="12" name="Gráfico 11" descr="Selo 1 com preenchimento sólido">
            <a:extLst>
              <a:ext uri="{FF2B5EF4-FFF2-40B4-BE49-F238E27FC236}">
                <a16:creationId xmlns:a16="http://schemas.microsoft.com/office/drawing/2014/main" id="{9DD0384E-760F-ADFE-E94D-01710590D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957750"/>
            <a:ext cx="914400" cy="914400"/>
          </a:xfrm>
          <a:prstGeom prst="rect">
            <a:avLst/>
          </a:prstGeom>
        </p:spPr>
      </p:pic>
      <p:pic>
        <p:nvPicPr>
          <p:cNvPr id="6" name="Gráfico 5" descr="Contrato com preenchimento sólido">
            <a:extLst>
              <a:ext uri="{FF2B5EF4-FFF2-40B4-BE49-F238E27FC236}">
                <a16:creationId xmlns:a16="http://schemas.microsoft.com/office/drawing/2014/main" id="{6CB78344-F908-B299-58F7-B2340DC92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20784" y="89806"/>
            <a:ext cx="1791752" cy="179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39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6ECB1CB0-EEF9-08F9-E749-0C5CC53613B3}"/>
              </a:ext>
            </a:extLst>
          </p:cNvPr>
          <p:cNvSpPr txBox="1">
            <a:spLocks/>
          </p:cNvSpPr>
          <p:nvPr/>
        </p:nvSpPr>
        <p:spPr>
          <a:xfrm>
            <a:off x="914400" y="2584201"/>
            <a:ext cx="4696691" cy="685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6º, VIII, 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 err="1">
                <a:solidFill>
                  <a:schemeClr val="bg1"/>
                </a:solidFill>
                <a:latin typeface="Figtree" pitchFamily="50" charset="0"/>
              </a:rPr>
              <a:t>Arts</a:t>
            </a: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. 8º e 9º 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39, LGPD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42, I, LGPD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235A9FF-8A56-52CF-7182-07957E9ADD07}"/>
              </a:ext>
            </a:extLst>
          </p:cNvPr>
          <p:cNvSpPr/>
          <p:nvPr/>
        </p:nvSpPr>
        <p:spPr>
          <a:xfrm>
            <a:off x="-1" y="531313"/>
            <a:ext cx="6677892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A36DC12-5FEA-E8CB-7C58-89B82F4C7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11" y="546802"/>
            <a:ext cx="7873900" cy="85397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Relação c/ Operadores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08BF4A-060E-4560-878A-FEAE8977077E}"/>
              </a:ext>
            </a:extLst>
          </p:cNvPr>
          <p:cNvSpPr txBox="1">
            <a:spLocks/>
          </p:cNvSpPr>
          <p:nvPr/>
        </p:nvSpPr>
        <p:spPr>
          <a:xfrm>
            <a:off x="900545" y="2050889"/>
            <a:ext cx="11277602" cy="146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E9511D"/>
                </a:solidFill>
                <a:latin typeface="Figtree" pitchFamily="50" charset="0"/>
              </a:rPr>
              <a:t>Revisão de Contratos</a:t>
            </a:r>
            <a:endParaRPr lang="pt-BR" sz="4000" dirty="0">
              <a:solidFill>
                <a:srgbClr val="E9511D"/>
              </a:solidFill>
              <a:latin typeface="Figtree" pitchFamily="50" charset="0"/>
            </a:endParaRP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E84A566E-FF8E-3C84-7520-B2B8F2A432F6}"/>
              </a:ext>
            </a:extLst>
          </p:cNvPr>
          <p:cNvSpPr txBox="1">
            <a:spLocks/>
          </p:cNvSpPr>
          <p:nvPr/>
        </p:nvSpPr>
        <p:spPr>
          <a:xfrm>
            <a:off x="914400" y="3968546"/>
            <a:ext cx="11277602" cy="146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E9511D"/>
                </a:solidFill>
                <a:latin typeface="Figtree" pitchFamily="50" charset="0"/>
              </a:rPr>
              <a:t>Auditorias</a:t>
            </a:r>
            <a:endParaRPr lang="pt-BR" sz="4000" dirty="0">
              <a:solidFill>
                <a:srgbClr val="E9511D"/>
              </a:solidFill>
              <a:latin typeface="Figtree" pitchFamily="50" charset="0"/>
            </a:endParaRP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DD0ECFB2-EBC1-5EE7-F86E-BB4DC644DDF6}"/>
              </a:ext>
            </a:extLst>
          </p:cNvPr>
          <p:cNvSpPr txBox="1">
            <a:spLocks/>
          </p:cNvSpPr>
          <p:nvPr/>
        </p:nvSpPr>
        <p:spPr>
          <a:xfrm>
            <a:off x="928253" y="4542739"/>
            <a:ext cx="4696691" cy="685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6º, VIII, 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 err="1">
                <a:solidFill>
                  <a:schemeClr val="bg1"/>
                </a:solidFill>
                <a:latin typeface="Figtree" pitchFamily="50" charset="0"/>
              </a:rPr>
              <a:t>Arts</a:t>
            </a: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. 8º , VI, 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39, LGPD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42, I, LGPD</a:t>
            </a:r>
          </a:p>
        </p:txBody>
      </p:sp>
      <p:pic>
        <p:nvPicPr>
          <p:cNvPr id="12" name="Gráfico 11" descr="Selo 1 com preenchimento sólido">
            <a:extLst>
              <a:ext uri="{FF2B5EF4-FFF2-40B4-BE49-F238E27FC236}">
                <a16:creationId xmlns:a16="http://schemas.microsoft.com/office/drawing/2014/main" id="{9DD0384E-760F-ADFE-E94D-01710590D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957750"/>
            <a:ext cx="914400" cy="914400"/>
          </a:xfrm>
          <a:prstGeom prst="rect">
            <a:avLst/>
          </a:prstGeom>
        </p:spPr>
      </p:pic>
      <p:pic>
        <p:nvPicPr>
          <p:cNvPr id="13" name="Gráfico 12" descr="Crachá com preenchimento sólido">
            <a:extLst>
              <a:ext uri="{FF2B5EF4-FFF2-40B4-BE49-F238E27FC236}">
                <a16:creationId xmlns:a16="http://schemas.microsoft.com/office/drawing/2014/main" id="{04062099-FA0A-4EA8-2F16-35FF58736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855" y="3813206"/>
            <a:ext cx="914400" cy="914400"/>
          </a:xfrm>
          <a:prstGeom prst="rect">
            <a:avLst/>
          </a:prstGeom>
        </p:spPr>
      </p:pic>
      <p:pic>
        <p:nvPicPr>
          <p:cNvPr id="6" name="Gráfico 5" descr="Contrato com preenchimento sólido">
            <a:extLst>
              <a:ext uri="{FF2B5EF4-FFF2-40B4-BE49-F238E27FC236}">
                <a16:creationId xmlns:a16="http://schemas.microsoft.com/office/drawing/2014/main" id="{6CB78344-F908-B299-58F7-B2340DC92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4447" y="165998"/>
            <a:ext cx="1791752" cy="179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83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E235A9FF-8A56-52CF-7182-07957E9ADD07}"/>
              </a:ext>
            </a:extLst>
          </p:cNvPr>
          <p:cNvSpPr/>
          <p:nvPr/>
        </p:nvSpPr>
        <p:spPr>
          <a:xfrm>
            <a:off x="0" y="2890829"/>
            <a:ext cx="10778836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1D04575-B367-E88F-2B8C-5979190C6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75" y="2890829"/>
            <a:ext cx="7873900" cy="85397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Dúvidas frequentes</a:t>
            </a:r>
          </a:p>
        </p:txBody>
      </p:sp>
    </p:spTree>
    <p:extLst>
      <p:ext uri="{BB962C8B-B14F-4D97-AF65-F5344CB8AC3E}">
        <p14:creationId xmlns:p14="http://schemas.microsoft.com/office/powerpoint/2010/main" val="3794519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E235A9FF-8A56-52CF-7182-07957E9ADD07}"/>
              </a:ext>
            </a:extLst>
          </p:cNvPr>
          <p:cNvSpPr/>
          <p:nvPr/>
        </p:nvSpPr>
        <p:spPr>
          <a:xfrm>
            <a:off x="2341418" y="588092"/>
            <a:ext cx="7509164" cy="5126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D24520A-9FA8-1529-9824-B7D66D37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75" y="2890829"/>
            <a:ext cx="7873900" cy="85397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Dúvidas básicas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DF7F605-60BD-2DCA-FE75-2D42188CF9FC}"/>
              </a:ext>
            </a:extLst>
          </p:cNvPr>
          <p:cNvSpPr/>
          <p:nvPr/>
        </p:nvSpPr>
        <p:spPr>
          <a:xfrm>
            <a:off x="2341418" y="2301878"/>
            <a:ext cx="7509164" cy="5126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F0F8588-66FF-3687-C112-B043C92E6C49}"/>
              </a:ext>
            </a:extLst>
          </p:cNvPr>
          <p:cNvSpPr txBox="1">
            <a:spLocks/>
          </p:cNvSpPr>
          <p:nvPr/>
        </p:nvSpPr>
        <p:spPr>
          <a:xfrm>
            <a:off x="2341418" y="2799943"/>
            <a:ext cx="7509164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dirty="0">
                <a:solidFill>
                  <a:srgbClr val="FBBA44"/>
                </a:solidFill>
                <a:latin typeface="Vollkorn" panose="00000500000000000000" pitchFamily="50" charset="0"/>
              </a:rPr>
              <a:t>O Provimento 134/CNJ determina a contratação de Operadores?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6837F5E-6E78-F1C1-B62A-4EFDD31676BE}"/>
              </a:ext>
            </a:extLst>
          </p:cNvPr>
          <p:cNvSpPr/>
          <p:nvPr/>
        </p:nvSpPr>
        <p:spPr>
          <a:xfrm>
            <a:off x="2341418" y="3155851"/>
            <a:ext cx="7509164" cy="5126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8855762-930F-11E2-BAC5-0479D28D704E}"/>
              </a:ext>
            </a:extLst>
          </p:cNvPr>
          <p:cNvSpPr txBox="1">
            <a:spLocks/>
          </p:cNvSpPr>
          <p:nvPr/>
        </p:nvSpPr>
        <p:spPr>
          <a:xfrm>
            <a:off x="2341418" y="3012467"/>
            <a:ext cx="7509164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dirty="0">
                <a:solidFill>
                  <a:srgbClr val="FBBA44"/>
                </a:solidFill>
                <a:latin typeface="Vollkorn" panose="00000500000000000000" pitchFamily="50" charset="0"/>
              </a:rPr>
              <a:t>O funcionário do cartório é Operador?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BA22289-21BE-CAB2-3BE6-E528C8A1F3FA}"/>
              </a:ext>
            </a:extLst>
          </p:cNvPr>
          <p:cNvSpPr/>
          <p:nvPr/>
        </p:nvSpPr>
        <p:spPr>
          <a:xfrm>
            <a:off x="2341418" y="3999520"/>
            <a:ext cx="7509164" cy="5126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F27190C-24E7-A655-F746-191C49E60AE8}"/>
              </a:ext>
            </a:extLst>
          </p:cNvPr>
          <p:cNvSpPr txBox="1">
            <a:spLocks/>
          </p:cNvSpPr>
          <p:nvPr/>
        </p:nvSpPr>
        <p:spPr>
          <a:xfrm>
            <a:off x="2341418" y="3864826"/>
            <a:ext cx="7509164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dirty="0">
                <a:solidFill>
                  <a:srgbClr val="FBBA44"/>
                </a:solidFill>
                <a:latin typeface="Vollkorn" panose="00000500000000000000" pitchFamily="50" charset="0"/>
              </a:rPr>
              <a:t>Em quais ocasiões é preciso elaborar o Relatório de Impacto?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BDD767-35E3-5A90-1277-3AFC74E47267}"/>
              </a:ext>
            </a:extLst>
          </p:cNvPr>
          <p:cNvSpPr txBox="1">
            <a:spLocks/>
          </p:cNvSpPr>
          <p:nvPr/>
        </p:nvSpPr>
        <p:spPr>
          <a:xfrm>
            <a:off x="2341418" y="2121597"/>
            <a:ext cx="7509164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dirty="0">
                <a:solidFill>
                  <a:srgbClr val="FBBA44"/>
                </a:solidFill>
                <a:latin typeface="Vollkorn" panose="00000500000000000000" pitchFamily="50" charset="0"/>
              </a:rPr>
              <a:t>O Provimento 134/CNJ determina a contratação de operadores?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658EA51-1F09-E0A1-EDE0-495B88AA40A0}"/>
              </a:ext>
            </a:extLst>
          </p:cNvPr>
          <p:cNvSpPr/>
          <p:nvPr/>
        </p:nvSpPr>
        <p:spPr>
          <a:xfrm>
            <a:off x="2343690" y="1450181"/>
            <a:ext cx="7509164" cy="5126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1CAE697-0CD6-444D-0D28-562A2DE2D476}"/>
              </a:ext>
            </a:extLst>
          </p:cNvPr>
          <p:cNvSpPr txBox="1">
            <a:spLocks/>
          </p:cNvSpPr>
          <p:nvPr/>
        </p:nvSpPr>
        <p:spPr>
          <a:xfrm>
            <a:off x="2341418" y="463981"/>
            <a:ext cx="7509164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dirty="0">
                <a:solidFill>
                  <a:srgbClr val="FBBA44"/>
                </a:solidFill>
                <a:latin typeface="Vollkorn" panose="00000500000000000000" pitchFamily="50" charset="0"/>
              </a:rPr>
              <a:t>O delegatário pode exercer a função de Encarregado?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E7326E8-68DF-A0F4-721B-36B9350A257F}"/>
              </a:ext>
            </a:extLst>
          </p:cNvPr>
          <p:cNvSpPr txBox="1">
            <a:spLocks/>
          </p:cNvSpPr>
          <p:nvPr/>
        </p:nvSpPr>
        <p:spPr>
          <a:xfrm>
            <a:off x="2345962" y="1327500"/>
            <a:ext cx="7509164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dirty="0">
                <a:solidFill>
                  <a:srgbClr val="FBBA44"/>
                </a:solidFill>
                <a:latin typeface="Vollkorn" panose="00000500000000000000" pitchFamily="50" charset="0"/>
              </a:rPr>
              <a:t>É possível ter mais de um Encarregado?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B94293E-FF63-5261-408C-C3C25547B350}"/>
              </a:ext>
            </a:extLst>
          </p:cNvPr>
          <p:cNvSpPr/>
          <p:nvPr/>
        </p:nvSpPr>
        <p:spPr>
          <a:xfrm>
            <a:off x="2341418" y="4824583"/>
            <a:ext cx="7509164" cy="5126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20232D26-8DDA-8C58-4548-DDA11D9D4CB3}"/>
              </a:ext>
            </a:extLst>
          </p:cNvPr>
          <p:cNvSpPr txBox="1">
            <a:spLocks/>
          </p:cNvSpPr>
          <p:nvPr/>
        </p:nvSpPr>
        <p:spPr>
          <a:xfrm>
            <a:off x="2341418" y="4642174"/>
            <a:ext cx="7509164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dirty="0">
                <a:solidFill>
                  <a:srgbClr val="FBBA44"/>
                </a:solidFill>
                <a:latin typeface="Vollkorn" panose="00000500000000000000" pitchFamily="50" charset="0"/>
              </a:rPr>
              <a:t>Qualquer incidente deve ser comunicado às autoridades?</a:t>
            </a:r>
          </a:p>
        </p:txBody>
      </p:sp>
    </p:spTree>
    <p:extLst>
      <p:ext uri="{BB962C8B-B14F-4D97-AF65-F5344CB8AC3E}">
        <p14:creationId xmlns:p14="http://schemas.microsoft.com/office/powerpoint/2010/main" val="2006304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E235A9FF-8A56-52CF-7182-07957E9ADD07}"/>
              </a:ext>
            </a:extLst>
          </p:cNvPr>
          <p:cNvSpPr/>
          <p:nvPr/>
        </p:nvSpPr>
        <p:spPr>
          <a:xfrm>
            <a:off x="0" y="2890829"/>
            <a:ext cx="10778836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1D04575-B367-E88F-2B8C-5979190C6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75" y="2890829"/>
            <a:ext cx="7873900" cy="85397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Ferramentas institucionais</a:t>
            </a:r>
          </a:p>
        </p:txBody>
      </p:sp>
    </p:spTree>
    <p:extLst>
      <p:ext uri="{BB962C8B-B14F-4D97-AF65-F5344CB8AC3E}">
        <p14:creationId xmlns:p14="http://schemas.microsoft.com/office/powerpoint/2010/main" val="3822789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E235A9FF-8A56-52CF-7182-07957E9ADD07}"/>
              </a:ext>
            </a:extLst>
          </p:cNvPr>
          <p:cNvSpPr/>
          <p:nvPr/>
        </p:nvSpPr>
        <p:spPr>
          <a:xfrm>
            <a:off x="0" y="982780"/>
            <a:ext cx="7509164" cy="5126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D24520A-9FA8-1529-9824-B7D66D37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75" y="2890829"/>
            <a:ext cx="7873900" cy="85397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Dúvidas básicas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1CAE697-0CD6-444D-0D28-562A2DE2D476}"/>
              </a:ext>
            </a:extLst>
          </p:cNvPr>
          <p:cNvSpPr txBox="1">
            <a:spLocks/>
          </p:cNvSpPr>
          <p:nvPr/>
        </p:nvSpPr>
        <p:spPr>
          <a:xfrm>
            <a:off x="177421" y="826848"/>
            <a:ext cx="7093734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FBBA44"/>
                </a:solidFill>
                <a:latin typeface="Vollkorn" panose="00000500000000000000" pitchFamily="50" charset="0"/>
              </a:rPr>
              <a:t>Apresentação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DF7F605-60BD-2DCA-FE75-2D42188CF9FC}"/>
              </a:ext>
            </a:extLst>
          </p:cNvPr>
          <p:cNvSpPr/>
          <p:nvPr/>
        </p:nvSpPr>
        <p:spPr>
          <a:xfrm>
            <a:off x="0" y="1758530"/>
            <a:ext cx="7509164" cy="5126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F0F8588-66FF-3687-C112-B043C92E6C49}"/>
              </a:ext>
            </a:extLst>
          </p:cNvPr>
          <p:cNvSpPr txBox="1">
            <a:spLocks/>
          </p:cNvSpPr>
          <p:nvPr/>
        </p:nvSpPr>
        <p:spPr>
          <a:xfrm>
            <a:off x="2341418" y="1680823"/>
            <a:ext cx="7509164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000" dirty="0">
              <a:solidFill>
                <a:srgbClr val="FBBA44"/>
              </a:solidFill>
              <a:latin typeface="Vollkorn" panose="00000500000000000000" pitchFamily="50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6837F5E-6E78-F1C1-B62A-4EFDD31676BE}"/>
              </a:ext>
            </a:extLst>
          </p:cNvPr>
          <p:cNvSpPr/>
          <p:nvPr/>
        </p:nvSpPr>
        <p:spPr>
          <a:xfrm>
            <a:off x="0" y="2548889"/>
            <a:ext cx="7509164" cy="5126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8855762-930F-11E2-BAC5-0479D28D704E}"/>
              </a:ext>
            </a:extLst>
          </p:cNvPr>
          <p:cNvSpPr txBox="1">
            <a:spLocks/>
          </p:cNvSpPr>
          <p:nvPr/>
        </p:nvSpPr>
        <p:spPr>
          <a:xfrm>
            <a:off x="2341418" y="2534796"/>
            <a:ext cx="7509164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400" dirty="0">
              <a:solidFill>
                <a:srgbClr val="FBBA44"/>
              </a:solidFill>
              <a:latin typeface="Vollkorn" panose="00000500000000000000" pitchFamily="50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BA22289-21BE-CAB2-3BE6-E528C8A1F3FA}"/>
              </a:ext>
            </a:extLst>
          </p:cNvPr>
          <p:cNvSpPr/>
          <p:nvPr/>
        </p:nvSpPr>
        <p:spPr>
          <a:xfrm>
            <a:off x="0" y="3355563"/>
            <a:ext cx="7509164" cy="5126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F27190C-24E7-A655-F746-191C49E60AE8}"/>
              </a:ext>
            </a:extLst>
          </p:cNvPr>
          <p:cNvSpPr txBox="1">
            <a:spLocks/>
          </p:cNvSpPr>
          <p:nvPr/>
        </p:nvSpPr>
        <p:spPr>
          <a:xfrm>
            <a:off x="2341418" y="3359864"/>
            <a:ext cx="7509164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000" dirty="0">
              <a:solidFill>
                <a:srgbClr val="FBBA44"/>
              </a:solidFill>
              <a:latin typeface="Vollkorn" panose="00000500000000000000" pitchFamily="50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400C736F-C45F-A3A5-DF55-902D249D7B6E}"/>
              </a:ext>
            </a:extLst>
          </p:cNvPr>
          <p:cNvSpPr txBox="1">
            <a:spLocks/>
          </p:cNvSpPr>
          <p:nvPr/>
        </p:nvSpPr>
        <p:spPr>
          <a:xfrm>
            <a:off x="177421" y="1593498"/>
            <a:ext cx="7093734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FBBA44"/>
                </a:solidFill>
                <a:latin typeface="Vollkorn" panose="00000500000000000000" pitchFamily="50" charset="0"/>
              </a:rPr>
              <a:t>Etapas da implementação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343C01B2-B787-7B50-4D62-F9A05CE85EB8}"/>
              </a:ext>
            </a:extLst>
          </p:cNvPr>
          <p:cNvSpPr txBox="1">
            <a:spLocks/>
          </p:cNvSpPr>
          <p:nvPr/>
        </p:nvSpPr>
        <p:spPr>
          <a:xfrm>
            <a:off x="177421" y="2378210"/>
            <a:ext cx="7093734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FBBA44"/>
                </a:solidFill>
                <a:latin typeface="Vollkorn" panose="00000500000000000000" pitchFamily="50" charset="0"/>
              </a:rPr>
              <a:t>Dúvidas frequentes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1FF965DB-3EFF-7B38-A75E-CA7E99A9C062}"/>
              </a:ext>
            </a:extLst>
          </p:cNvPr>
          <p:cNvSpPr txBox="1">
            <a:spLocks/>
          </p:cNvSpPr>
          <p:nvPr/>
        </p:nvSpPr>
        <p:spPr>
          <a:xfrm>
            <a:off x="177421" y="3184884"/>
            <a:ext cx="7093734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FBBA44"/>
                </a:solidFill>
                <a:latin typeface="Vollkorn" panose="00000500000000000000" pitchFamily="50" charset="0"/>
              </a:rPr>
              <a:t>Mudanças na atividade-fim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0955D77-8FAC-0798-EFF7-051130A82E1F}"/>
              </a:ext>
            </a:extLst>
          </p:cNvPr>
          <p:cNvSpPr/>
          <p:nvPr/>
        </p:nvSpPr>
        <p:spPr>
          <a:xfrm>
            <a:off x="0" y="4209538"/>
            <a:ext cx="7509164" cy="5126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4EC304B9-3AB3-5DD6-8CD0-2638CA0D290E}"/>
              </a:ext>
            </a:extLst>
          </p:cNvPr>
          <p:cNvSpPr txBox="1">
            <a:spLocks/>
          </p:cNvSpPr>
          <p:nvPr/>
        </p:nvSpPr>
        <p:spPr>
          <a:xfrm>
            <a:off x="207715" y="4038527"/>
            <a:ext cx="7093734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FBBA44"/>
                </a:solidFill>
                <a:latin typeface="Vollkorn" panose="00000500000000000000" pitchFamily="50" charset="0"/>
              </a:rPr>
              <a:t>Cases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EC60B01-CDB8-24E5-40DF-EA115869B016}"/>
              </a:ext>
            </a:extLst>
          </p:cNvPr>
          <p:cNvSpPr/>
          <p:nvPr/>
        </p:nvSpPr>
        <p:spPr>
          <a:xfrm>
            <a:off x="7806519" y="6523"/>
            <a:ext cx="4385481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14C439D1-CF52-DAFF-8FC1-F9ABB0FA9635}"/>
              </a:ext>
            </a:extLst>
          </p:cNvPr>
          <p:cNvSpPr txBox="1">
            <a:spLocks/>
          </p:cNvSpPr>
          <p:nvPr/>
        </p:nvSpPr>
        <p:spPr>
          <a:xfrm>
            <a:off x="8636378" y="13568"/>
            <a:ext cx="3555622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solidFill>
                  <a:srgbClr val="FBBA44"/>
                </a:solidFill>
                <a:latin typeface="Vollkorn" panose="00000500000000000000" pitchFamily="50" charset="0"/>
              </a:rPr>
              <a:t>Nosso Roteiro</a:t>
            </a:r>
          </a:p>
        </p:txBody>
      </p:sp>
    </p:spTree>
    <p:extLst>
      <p:ext uri="{BB962C8B-B14F-4D97-AF65-F5344CB8AC3E}">
        <p14:creationId xmlns:p14="http://schemas.microsoft.com/office/powerpoint/2010/main" val="3396116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ódigo QR&#10;&#10;Descrição gerada automaticamente">
            <a:extLst>
              <a:ext uri="{FF2B5EF4-FFF2-40B4-BE49-F238E27FC236}">
                <a16:creationId xmlns:a16="http://schemas.microsoft.com/office/drawing/2014/main" id="{B16F0FE5-67AA-9727-F2E4-76257CA66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3" y="1716566"/>
            <a:ext cx="2328961" cy="2328961"/>
          </a:xfrm>
          <a:prstGeom prst="rect">
            <a:avLst/>
          </a:prstGeom>
        </p:spPr>
      </p:pic>
      <p:pic>
        <p:nvPicPr>
          <p:cNvPr id="3" name="Imagem 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828D69EA-51DF-06B9-6733-1184258FA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018" y="1716566"/>
            <a:ext cx="8942346" cy="467284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ED24EC10-6778-7EC0-002D-7BCD703DD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636" y="581891"/>
            <a:ext cx="8700654" cy="678873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t-BR" sz="3600" dirty="0">
                <a:solidFill>
                  <a:srgbClr val="FBBA44"/>
                </a:solidFill>
                <a:latin typeface="Vollkorn" panose="00000500000000000000" pitchFamily="50" charset="0"/>
              </a:rPr>
              <a:t>Canal de Atendimento ao Titular (RIB)</a:t>
            </a:r>
          </a:p>
        </p:txBody>
      </p:sp>
    </p:spTree>
    <p:extLst>
      <p:ext uri="{BB962C8B-B14F-4D97-AF65-F5344CB8AC3E}">
        <p14:creationId xmlns:p14="http://schemas.microsoft.com/office/powerpoint/2010/main" val="444756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605" r="10868" b="605"/>
          <a:stretch>
            <a:fillRect/>
          </a:stretch>
        </p:blipFill>
        <p:spPr>
          <a:xfrm>
            <a:off x="685800" y="881902"/>
            <a:ext cx="10497942" cy="460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13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604" t="4" b="4"/>
          <a:stretch>
            <a:fillRect/>
          </a:stretch>
        </p:blipFill>
        <p:spPr>
          <a:xfrm>
            <a:off x="399977" y="685801"/>
            <a:ext cx="11392047" cy="485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77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152" b="152"/>
          <a:stretch>
            <a:fillRect/>
          </a:stretch>
        </p:blipFill>
        <p:spPr>
          <a:xfrm>
            <a:off x="627347" y="938977"/>
            <a:ext cx="10937307" cy="431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11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68" b="8724"/>
          <a:stretch>
            <a:fillRect/>
          </a:stretch>
        </p:blipFill>
        <p:spPr>
          <a:xfrm>
            <a:off x="242132" y="346729"/>
            <a:ext cx="11707738" cy="566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90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11138" b="99"/>
          <a:stretch>
            <a:fillRect/>
          </a:stretch>
        </p:blipFill>
        <p:spPr>
          <a:xfrm>
            <a:off x="311791" y="685800"/>
            <a:ext cx="11568418" cy="51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86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17459" b="58"/>
          <a:stretch>
            <a:fillRect/>
          </a:stretch>
        </p:blipFill>
        <p:spPr>
          <a:xfrm>
            <a:off x="223707" y="994583"/>
            <a:ext cx="11744587" cy="46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25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3016" b="124"/>
          <a:stretch>
            <a:fillRect/>
          </a:stretch>
        </p:blipFill>
        <p:spPr>
          <a:xfrm>
            <a:off x="295014" y="817304"/>
            <a:ext cx="11601973" cy="501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16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160" r="20847" b="141"/>
          <a:stretch>
            <a:fillRect/>
          </a:stretch>
        </p:blipFill>
        <p:spPr>
          <a:xfrm>
            <a:off x="373719" y="597203"/>
            <a:ext cx="11444563" cy="500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819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812" r="115" b="21812"/>
          <a:stretch>
            <a:fillRect/>
          </a:stretch>
        </p:blipFill>
        <p:spPr>
          <a:xfrm>
            <a:off x="2758223" y="513791"/>
            <a:ext cx="6675555" cy="532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22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>
            <a:extLst>
              <a:ext uri="{FF2B5EF4-FFF2-40B4-BE49-F238E27FC236}">
                <a16:creationId xmlns:a16="http://schemas.microsoft.com/office/drawing/2014/main" id="{060C4CB0-C576-4876-A1BC-ACF2662BC9D4}"/>
              </a:ext>
            </a:extLst>
          </p:cNvPr>
          <p:cNvGrpSpPr/>
          <p:nvPr/>
        </p:nvGrpSpPr>
        <p:grpSpPr>
          <a:xfrm>
            <a:off x="3469436" y="706151"/>
            <a:ext cx="5769645" cy="5445697"/>
            <a:chOff x="361501" y="434941"/>
            <a:chExt cx="5769645" cy="5445697"/>
          </a:xfrm>
        </p:grpSpPr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52BD42D5-4C3B-45E3-9B52-34AEFF657819}"/>
                </a:ext>
              </a:extLst>
            </p:cNvPr>
            <p:cNvSpPr/>
            <p:nvPr/>
          </p:nvSpPr>
          <p:spPr>
            <a:xfrm>
              <a:off x="1570725" y="434941"/>
              <a:ext cx="3351198" cy="3351198"/>
            </a:xfrm>
            <a:custGeom>
              <a:avLst/>
              <a:gdLst>
                <a:gd name="connsiteX0" fmla="*/ 0 w 3351198"/>
                <a:gd name="connsiteY0" fmla="*/ 1675599 h 3351198"/>
                <a:gd name="connsiteX1" fmla="*/ 1675599 w 3351198"/>
                <a:gd name="connsiteY1" fmla="*/ 0 h 3351198"/>
                <a:gd name="connsiteX2" fmla="*/ 3351198 w 3351198"/>
                <a:gd name="connsiteY2" fmla="*/ 1675599 h 3351198"/>
                <a:gd name="connsiteX3" fmla="*/ 1675599 w 3351198"/>
                <a:gd name="connsiteY3" fmla="*/ 3351198 h 3351198"/>
                <a:gd name="connsiteX4" fmla="*/ 0 w 3351198"/>
                <a:gd name="connsiteY4" fmla="*/ 1675599 h 335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1198" h="3351198">
                  <a:moveTo>
                    <a:pt x="0" y="1675599"/>
                  </a:moveTo>
                  <a:cubicBezTo>
                    <a:pt x="0" y="750191"/>
                    <a:pt x="750191" y="0"/>
                    <a:pt x="1675599" y="0"/>
                  </a:cubicBezTo>
                  <a:cubicBezTo>
                    <a:pt x="2601007" y="0"/>
                    <a:pt x="3351198" y="750191"/>
                    <a:pt x="3351198" y="1675599"/>
                  </a:cubicBezTo>
                  <a:cubicBezTo>
                    <a:pt x="3351198" y="2601007"/>
                    <a:pt x="2601007" y="3351198"/>
                    <a:pt x="1675599" y="3351198"/>
                  </a:cubicBezTo>
                  <a:cubicBezTo>
                    <a:pt x="750191" y="3351198"/>
                    <a:pt x="0" y="2601007"/>
                    <a:pt x="0" y="1675599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46826" tIns="586460" rIns="446827" bIns="1256699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3200" kern="1200" dirty="0"/>
                <a:t>Pessoas</a:t>
              </a:r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D0F3C55C-B6C6-4DF1-B273-B92FE62F9BC8}"/>
                </a:ext>
              </a:extLst>
            </p:cNvPr>
            <p:cNvSpPr/>
            <p:nvPr/>
          </p:nvSpPr>
          <p:spPr>
            <a:xfrm>
              <a:off x="2779948" y="2529440"/>
              <a:ext cx="3351198" cy="3351198"/>
            </a:xfrm>
            <a:custGeom>
              <a:avLst/>
              <a:gdLst>
                <a:gd name="connsiteX0" fmla="*/ 0 w 3351198"/>
                <a:gd name="connsiteY0" fmla="*/ 1675599 h 3351198"/>
                <a:gd name="connsiteX1" fmla="*/ 1675599 w 3351198"/>
                <a:gd name="connsiteY1" fmla="*/ 0 h 3351198"/>
                <a:gd name="connsiteX2" fmla="*/ 3351198 w 3351198"/>
                <a:gd name="connsiteY2" fmla="*/ 1675599 h 3351198"/>
                <a:gd name="connsiteX3" fmla="*/ 1675599 w 3351198"/>
                <a:gd name="connsiteY3" fmla="*/ 3351198 h 3351198"/>
                <a:gd name="connsiteX4" fmla="*/ 0 w 3351198"/>
                <a:gd name="connsiteY4" fmla="*/ 1675599 h 335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1198" h="3351198">
                  <a:moveTo>
                    <a:pt x="0" y="1675599"/>
                  </a:moveTo>
                  <a:cubicBezTo>
                    <a:pt x="0" y="750191"/>
                    <a:pt x="750191" y="0"/>
                    <a:pt x="1675599" y="0"/>
                  </a:cubicBezTo>
                  <a:cubicBezTo>
                    <a:pt x="2601007" y="0"/>
                    <a:pt x="3351198" y="750191"/>
                    <a:pt x="3351198" y="1675599"/>
                  </a:cubicBezTo>
                  <a:cubicBezTo>
                    <a:pt x="3351198" y="2601007"/>
                    <a:pt x="2601007" y="3351198"/>
                    <a:pt x="1675599" y="3351198"/>
                  </a:cubicBezTo>
                  <a:cubicBezTo>
                    <a:pt x="750191" y="3351198"/>
                    <a:pt x="0" y="2601007"/>
                    <a:pt x="0" y="1675599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024909" tIns="865726" rIns="315571" bIns="642314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kern="1200" dirty="0"/>
                <a:t>Tecnologia</a:t>
              </a:r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3D42994B-7892-4484-9164-8B3DF32C8385}"/>
                </a:ext>
              </a:extLst>
            </p:cNvPr>
            <p:cNvSpPr/>
            <p:nvPr/>
          </p:nvSpPr>
          <p:spPr>
            <a:xfrm>
              <a:off x="361501" y="2529440"/>
              <a:ext cx="3351198" cy="3351198"/>
            </a:xfrm>
            <a:custGeom>
              <a:avLst/>
              <a:gdLst>
                <a:gd name="connsiteX0" fmla="*/ 0 w 3351198"/>
                <a:gd name="connsiteY0" fmla="*/ 1675599 h 3351198"/>
                <a:gd name="connsiteX1" fmla="*/ 1675599 w 3351198"/>
                <a:gd name="connsiteY1" fmla="*/ 0 h 3351198"/>
                <a:gd name="connsiteX2" fmla="*/ 3351198 w 3351198"/>
                <a:gd name="connsiteY2" fmla="*/ 1675599 h 3351198"/>
                <a:gd name="connsiteX3" fmla="*/ 1675599 w 3351198"/>
                <a:gd name="connsiteY3" fmla="*/ 3351198 h 3351198"/>
                <a:gd name="connsiteX4" fmla="*/ 0 w 3351198"/>
                <a:gd name="connsiteY4" fmla="*/ 1675599 h 335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1198" h="3351198">
                  <a:moveTo>
                    <a:pt x="0" y="1675599"/>
                  </a:moveTo>
                  <a:cubicBezTo>
                    <a:pt x="0" y="750191"/>
                    <a:pt x="750191" y="0"/>
                    <a:pt x="1675599" y="0"/>
                  </a:cubicBezTo>
                  <a:cubicBezTo>
                    <a:pt x="2601007" y="0"/>
                    <a:pt x="3351198" y="750191"/>
                    <a:pt x="3351198" y="1675599"/>
                  </a:cubicBezTo>
                  <a:cubicBezTo>
                    <a:pt x="3351198" y="2601007"/>
                    <a:pt x="2601007" y="3351198"/>
                    <a:pt x="1675599" y="3351198"/>
                  </a:cubicBezTo>
                  <a:cubicBezTo>
                    <a:pt x="750191" y="3351198"/>
                    <a:pt x="0" y="2601007"/>
                    <a:pt x="0" y="1675599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15571" tIns="865726" rIns="1024909" bIns="642314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kern="1200" dirty="0"/>
                <a:t>Processos</a:t>
              </a:r>
            </a:p>
          </p:txBody>
        </p:sp>
      </p:grp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22139DD-6A95-4EB5-88B2-62E8A7E20DD3}"/>
              </a:ext>
            </a:extLst>
          </p:cNvPr>
          <p:cNvGraphicFramePr/>
          <p:nvPr/>
        </p:nvGraphicFramePr>
        <p:xfrm>
          <a:off x="7417006" y="1217215"/>
          <a:ext cx="3644149" cy="1401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6359A10A-221D-4332-B7A7-148E08EAC1F7}"/>
              </a:ext>
            </a:extLst>
          </p:cNvPr>
          <p:cNvGraphicFramePr/>
          <p:nvPr/>
        </p:nvGraphicFramePr>
        <p:xfrm>
          <a:off x="7646875" y="4565666"/>
          <a:ext cx="3514078" cy="2123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696EEC71-58AE-48A9-8840-15A6D667C6B7}"/>
              </a:ext>
            </a:extLst>
          </p:cNvPr>
          <p:cNvGraphicFramePr/>
          <p:nvPr/>
        </p:nvGraphicFramePr>
        <p:xfrm>
          <a:off x="1164581" y="4565666"/>
          <a:ext cx="3514078" cy="2123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CFB67F97-A61E-4317-B341-617A00D38EAB}"/>
              </a:ext>
            </a:extLst>
          </p:cNvPr>
          <p:cNvCxnSpPr/>
          <p:nvPr/>
        </p:nvCxnSpPr>
        <p:spPr>
          <a:xfrm flipH="1" flipV="1">
            <a:off x="2823099" y="1296140"/>
            <a:ext cx="3568823" cy="24768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643983F3-7674-498D-A986-A275A4C00B95}"/>
              </a:ext>
            </a:extLst>
          </p:cNvPr>
          <p:cNvSpPr txBox="1"/>
          <p:nvPr/>
        </p:nvSpPr>
        <p:spPr>
          <a:xfrm>
            <a:off x="343528" y="706151"/>
            <a:ext cx="4412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Proteção de Dados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60282E6-3C92-4ECD-A601-718976E05831}"/>
              </a:ext>
            </a:extLst>
          </p:cNvPr>
          <p:cNvSpPr txBox="1"/>
          <p:nvPr/>
        </p:nvSpPr>
        <p:spPr>
          <a:xfrm>
            <a:off x="2921620" y="280294"/>
            <a:ext cx="6023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solidFill>
                  <a:schemeClr val="bg1"/>
                </a:solidFill>
              </a:rPr>
              <a:t>nova cultura organizacional</a:t>
            </a:r>
          </a:p>
        </p:txBody>
      </p:sp>
      <p:pic>
        <p:nvPicPr>
          <p:cNvPr id="19" name="Imagem 18" descr="Logotipo&#10;&#10;Descrição gerada automaticamente">
            <a:extLst>
              <a:ext uri="{FF2B5EF4-FFF2-40B4-BE49-F238E27FC236}">
                <a16:creationId xmlns:a16="http://schemas.microsoft.com/office/drawing/2014/main" id="{E5A51788-C045-4CFC-B075-7D83B58C918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8896" y1="38095" x2="48896" y2="38095"/>
                        <a14:foregroundMark x1="27610" y1="65248" x2="27610" y2="65248"/>
                        <a14:foregroundMark x1="34438" y1="60790" x2="34438" y2="60790"/>
                        <a14:foregroundMark x1="38153" y1="64742" x2="38153" y2="64742"/>
                        <a14:foregroundMark x1="49297" y1="63728" x2="49297" y2="63728"/>
                        <a14:foregroundMark x1="60141" y1="61702" x2="60141" y2="61702"/>
                        <a14:foregroundMark x1="68574" y1="62006" x2="68574" y2="62006"/>
                        <a14:foregroundMark x1="72892" y1="62411" x2="72892" y2="62411"/>
                        <a14:backgroundMark x1="22390" y1="78926" x2="38755" y2="78116"/>
                        <a14:backgroundMark x1="38755" y1="78116" x2="75301" y2="82472"/>
                        <a14:backgroundMark x1="75301" y1="82472" x2="42470" y2="77305"/>
                        <a14:backgroundMark x1="42470" y1="77305" x2="31727" y2="78926"/>
                        <a14:backgroundMark x1="76606" y1="78926" x2="54217" y2="79230"/>
                        <a14:backgroundMark x1="54217" y1="79230" x2="70582" y2="78926"/>
                        <a14:backgroundMark x1="70582" y1="78926" x2="73896" y2="78926"/>
                        <a14:backgroundMark x1="70884" y1="79534" x2="54819" y2="71226"/>
                        <a14:backgroundMark x1="54819" y1="71226" x2="36446" y2="75481"/>
                        <a14:backgroundMark x1="36446" y1="75481" x2="53012" y2="71023"/>
                        <a14:backgroundMark x1="53012" y1="71023" x2="68775" y2="71429"/>
                        <a14:backgroundMark x1="68775" y1="71429" x2="61847" y2="76494"/>
                        <a14:backgroundMark x1="54217" y1="78217" x2="19277" y2="74063"/>
                        <a14:backgroundMark x1="19277" y1="74063" x2="35442" y2="73860"/>
                        <a14:backgroundMark x1="35442" y1="73860" x2="52410" y2="74671"/>
                        <a14:backgroundMark x1="52410" y1="74671" x2="18373" y2="72847"/>
                        <a14:backgroundMark x1="18373" y1="72847" x2="18373" y2="72847"/>
                        <a14:backgroundMark x1="93675" y1="73151" x2="19880" y2="74164"/>
                        <a14:backgroundMark x1="19880" y1="74164" x2="13052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97" t="15624" r="29290" b="43108"/>
          <a:stretch/>
        </p:blipFill>
        <p:spPr>
          <a:xfrm>
            <a:off x="11121682" y="125908"/>
            <a:ext cx="992946" cy="102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53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259312" y="1155310"/>
            <a:ext cx="9571777" cy="526447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48012" y="150660"/>
            <a:ext cx="10778836" cy="853975"/>
            <a:chOff x="0" y="0"/>
            <a:chExt cx="21557672" cy="1707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57614" cy="1707896"/>
            </a:xfrm>
            <a:custGeom>
              <a:avLst/>
              <a:gdLst/>
              <a:ahLst/>
              <a:cxnLst/>
              <a:rect l="l" t="t" r="r" b="b"/>
              <a:pathLst>
                <a:path w="21557614" h="1707896">
                  <a:moveTo>
                    <a:pt x="0" y="0"/>
                  </a:moveTo>
                  <a:lnTo>
                    <a:pt x="21557614" y="0"/>
                  </a:lnTo>
                  <a:lnTo>
                    <a:pt x="21557614" y="1707896"/>
                  </a:lnTo>
                  <a:lnTo>
                    <a:pt x="0" y="1707896"/>
                  </a:lnTo>
                  <a:close/>
                </a:path>
              </a:pathLst>
            </a:custGeom>
            <a:solidFill>
              <a:srgbClr val="E9511D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764110" y="314228"/>
            <a:ext cx="8335466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</a:pPr>
            <a:r>
              <a:rPr lang="en-US" sz="4731">
                <a:solidFill>
                  <a:srgbClr val="FFFFFF"/>
                </a:solidFill>
                <a:latin typeface="Vollkorn"/>
              </a:rPr>
              <a:t>Ferramentas Institucionais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E235A9FF-8A56-52CF-7182-07957E9ADD07}"/>
              </a:ext>
            </a:extLst>
          </p:cNvPr>
          <p:cNvSpPr/>
          <p:nvPr/>
        </p:nvSpPr>
        <p:spPr>
          <a:xfrm>
            <a:off x="0" y="2890829"/>
            <a:ext cx="10778836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1D04575-B367-E88F-2B8C-5979190C6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75" y="2890829"/>
            <a:ext cx="7873900" cy="85397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Mudanças na atividade-fim</a:t>
            </a:r>
          </a:p>
        </p:txBody>
      </p:sp>
    </p:spTree>
    <p:extLst>
      <p:ext uri="{BB962C8B-B14F-4D97-AF65-F5344CB8AC3E}">
        <p14:creationId xmlns:p14="http://schemas.microsoft.com/office/powerpoint/2010/main" val="1130819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06582" y="657829"/>
            <a:ext cx="10778836" cy="735796"/>
            <a:chOff x="0" y="0"/>
            <a:chExt cx="21557672" cy="14715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557614" cy="1471545"/>
            </a:xfrm>
            <a:custGeom>
              <a:avLst/>
              <a:gdLst/>
              <a:ahLst/>
              <a:cxnLst/>
              <a:rect l="l" t="t" r="r" b="b"/>
              <a:pathLst>
                <a:path w="21557614" h="1471545">
                  <a:moveTo>
                    <a:pt x="0" y="0"/>
                  </a:moveTo>
                  <a:lnTo>
                    <a:pt x="21557614" y="0"/>
                  </a:lnTo>
                  <a:lnTo>
                    <a:pt x="21557614" y="1471545"/>
                  </a:lnTo>
                  <a:lnTo>
                    <a:pt x="0" y="1471545"/>
                  </a:lnTo>
                  <a:close/>
                </a:path>
              </a:pathLst>
            </a:custGeom>
            <a:solidFill>
              <a:srgbClr val="4472C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21557672" cy="1707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4000"/>
                </a:lnSpc>
              </a:pPr>
              <a:r>
                <a:rPr lang="en-US" sz="3333" spc="49">
                  <a:solidFill>
                    <a:srgbClr val="FFFFFF"/>
                  </a:solidFill>
                  <a:latin typeface="Open Sans Extra Bold Bold"/>
                </a:rPr>
                <a:t>Tabela Publicidade x LGPD</a:t>
              </a:r>
            </a:p>
          </p:txBody>
        </p:sp>
      </p:grp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921351" y="1777279"/>
          <a:ext cx="10349299" cy="4236586"/>
        </p:xfrm>
        <a:graphic>
          <a:graphicData uri="http://schemas.openxmlformats.org/drawingml/2006/table">
            <a:tbl>
              <a:tblPr/>
              <a:tblGrid>
                <a:gridCol w="3777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5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06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932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71">
                          <a:solidFill>
                            <a:srgbClr val="000000"/>
                          </a:solidFill>
                          <a:latin typeface="Open Sans"/>
                        </a:rPr>
                        <a:t> 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500" spc="-91">
                          <a:solidFill>
                            <a:srgbClr val="FFFFFF"/>
                          </a:solidFill>
                          <a:latin typeface="Open Sans Bold"/>
                        </a:rPr>
                        <a:t>Identificação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600" spc="-95">
                          <a:solidFill>
                            <a:srgbClr val="FFFFFF"/>
                          </a:solidFill>
                          <a:latin typeface="Open Sans Bold"/>
                        </a:rPr>
                        <a:t>Finalidade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32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71">
                          <a:solidFill>
                            <a:srgbClr val="FFFFFF"/>
                          </a:solidFill>
                          <a:latin typeface="Open Sans Bold"/>
                        </a:rPr>
                        <a:t>Registro (Atos)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500" spc="-91">
                          <a:solidFill>
                            <a:srgbClr val="445CFB"/>
                          </a:solidFill>
                          <a:latin typeface="Open Sans Bold"/>
                        </a:rPr>
                        <a:t>Sim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500" spc="-91">
                          <a:solidFill>
                            <a:srgbClr val="BB0303"/>
                          </a:solidFill>
                          <a:latin typeface="Open Sans Bold"/>
                        </a:rPr>
                        <a:t>Não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83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71">
                          <a:solidFill>
                            <a:srgbClr val="4472C4"/>
                          </a:solidFill>
                          <a:latin typeface="Open Sans Bold"/>
                        </a:rPr>
                        <a:t>Documentos arquivados com previsão legal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500" spc="-91">
                          <a:solidFill>
                            <a:srgbClr val="445CFB"/>
                          </a:solidFill>
                          <a:latin typeface="Open Sans Bold"/>
                        </a:rPr>
                        <a:t>Sim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500" spc="-91">
                          <a:solidFill>
                            <a:srgbClr val="BB0303"/>
                          </a:solidFill>
                          <a:latin typeface="Open Sans Bold"/>
                        </a:rPr>
                        <a:t>Não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84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71">
                          <a:solidFill>
                            <a:srgbClr val="FFFFFF"/>
                          </a:solidFill>
                          <a:latin typeface="Open Sans Bold"/>
                        </a:rPr>
                        <a:t>Documentos arquivados sem previsão legal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500" spc="-91">
                          <a:solidFill>
                            <a:srgbClr val="445CFB"/>
                          </a:solidFill>
                          <a:latin typeface="Open Sans Bold"/>
                        </a:rPr>
                        <a:t>Sim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500" spc="-91">
                          <a:solidFill>
                            <a:srgbClr val="445CFB"/>
                          </a:solidFill>
                          <a:latin typeface="Open Sans Bold"/>
                        </a:rPr>
                        <a:t>Sim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30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71">
                          <a:solidFill>
                            <a:srgbClr val="4472C4"/>
                          </a:solidFill>
                          <a:latin typeface="Open Sans Bold"/>
                        </a:rPr>
                        <a:t>Bloco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500" spc="-91">
                          <a:solidFill>
                            <a:srgbClr val="445CFB"/>
                          </a:solidFill>
                          <a:latin typeface="Open Sans Bold"/>
                        </a:rPr>
                        <a:t>Sim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500" spc="-91">
                          <a:solidFill>
                            <a:srgbClr val="445CFB"/>
                          </a:solidFill>
                          <a:latin typeface="Open Sans Bold"/>
                        </a:rPr>
                        <a:t>Sim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32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71">
                          <a:solidFill>
                            <a:srgbClr val="FFFFFF"/>
                          </a:solidFill>
                          <a:latin typeface="Open Sans Bold"/>
                        </a:rPr>
                        <a:t>Panorâmicos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500" spc="-91">
                          <a:solidFill>
                            <a:srgbClr val="445CFB"/>
                          </a:solidFill>
                          <a:latin typeface="Open Sans Bold"/>
                        </a:rPr>
                        <a:t>Sim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500" spc="-91">
                          <a:solidFill>
                            <a:srgbClr val="445CFB"/>
                          </a:solidFill>
                          <a:latin typeface="Open Sans Bold"/>
                        </a:rPr>
                        <a:t>Sim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32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71">
                          <a:solidFill>
                            <a:srgbClr val="4472C4"/>
                          </a:solidFill>
                          <a:latin typeface="Open Sans Bold"/>
                        </a:rPr>
                        <a:t>Buscas nos indicadores real e pessoal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500" spc="-91">
                          <a:solidFill>
                            <a:srgbClr val="445CFB"/>
                          </a:solidFill>
                          <a:latin typeface="Open Sans Bold"/>
                        </a:rPr>
                        <a:t>Sim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500" spc="-91">
                          <a:solidFill>
                            <a:srgbClr val="445CFB"/>
                          </a:solidFill>
                          <a:latin typeface="Open Sans Bold"/>
                        </a:rPr>
                        <a:t>Sim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12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 spc="-71">
                          <a:solidFill>
                            <a:srgbClr val="FFFFFF"/>
                          </a:solidFill>
                          <a:latin typeface="Open Sans Bold"/>
                        </a:rPr>
                        <a:t>Informações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500" spc="-91">
                          <a:solidFill>
                            <a:srgbClr val="445CFB"/>
                          </a:solidFill>
                          <a:latin typeface="Open Sans Bold"/>
                        </a:rPr>
                        <a:t>Sim</a:t>
                      </a:r>
                      <a:endParaRPr lang="en-US" sz="700"/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200"/>
                        <a:t>Parte – não</a:t>
                      </a:r>
                    </a:p>
                    <a:p>
                      <a:r>
                        <a:rPr lang="en-US" sz="1500" spc="-87">
                          <a:solidFill>
                            <a:srgbClr val="445CFB"/>
                          </a:solidFill>
                          <a:latin typeface="Open Sans Bold"/>
                        </a:rPr>
                        <a:t>Não parte - sim</a:t>
                      </a:r>
                    </a:p>
                  </a:txBody>
                  <a:tcPr marL="60960" marR="60960" marT="30480" marB="304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5A36DC12-5FEA-E8CB-7C58-89B82F4C7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11" y="546802"/>
            <a:ext cx="7873900" cy="85397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Transparência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08BF4A-060E-4560-878A-FEAE8977077E}"/>
              </a:ext>
            </a:extLst>
          </p:cNvPr>
          <p:cNvSpPr txBox="1">
            <a:spLocks/>
          </p:cNvSpPr>
          <p:nvPr/>
        </p:nvSpPr>
        <p:spPr>
          <a:xfrm>
            <a:off x="1784597" y="761969"/>
            <a:ext cx="11277602" cy="146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E9511D"/>
                </a:solidFill>
                <a:latin typeface="Figtree" pitchFamily="50" charset="0"/>
              </a:rPr>
              <a:t>Solicitação de certidões em bloco</a:t>
            </a:r>
            <a:endParaRPr lang="pt-BR" sz="4000" dirty="0">
              <a:solidFill>
                <a:srgbClr val="E9511D"/>
              </a:solidFill>
              <a:latin typeface="Figtree" pitchFamily="50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EE25F341-DCB8-4FDE-63AC-674B6D249969}"/>
              </a:ext>
            </a:extLst>
          </p:cNvPr>
          <p:cNvSpPr txBox="1">
            <a:spLocks/>
          </p:cNvSpPr>
          <p:nvPr/>
        </p:nvSpPr>
        <p:spPr>
          <a:xfrm>
            <a:off x="2528453" y="1847586"/>
            <a:ext cx="11277602" cy="146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E9511D"/>
                </a:solidFill>
                <a:latin typeface="Figtree" pitchFamily="50" charset="0"/>
              </a:rPr>
              <a:t>Certidão de documentos</a:t>
            </a:r>
            <a:endParaRPr lang="pt-BR" sz="4000" dirty="0">
              <a:solidFill>
                <a:srgbClr val="E9511D"/>
              </a:solidFill>
              <a:latin typeface="Figtree" pitchFamily="50" charset="0"/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46D5CE66-D711-2C9B-871E-68BA0E41D1CE}"/>
              </a:ext>
            </a:extLst>
          </p:cNvPr>
          <p:cNvSpPr txBox="1">
            <a:spLocks/>
          </p:cNvSpPr>
          <p:nvPr/>
        </p:nvSpPr>
        <p:spPr>
          <a:xfrm>
            <a:off x="4212109" y="4073757"/>
            <a:ext cx="11277602" cy="146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E9511D"/>
                </a:solidFill>
                <a:latin typeface="Figtree" pitchFamily="50" charset="0"/>
              </a:rPr>
              <a:t>Prontuário de finalidades</a:t>
            </a:r>
            <a:endParaRPr lang="pt-BR" sz="4000" dirty="0">
              <a:solidFill>
                <a:srgbClr val="E9511D"/>
              </a:solidFill>
              <a:latin typeface="Figtree" pitchFamily="50" charset="0"/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6B0AC450-8CF0-0151-121B-C0422E904F78}"/>
              </a:ext>
            </a:extLst>
          </p:cNvPr>
          <p:cNvSpPr txBox="1">
            <a:spLocks/>
          </p:cNvSpPr>
          <p:nvPr/>
        </p:nvSpPr>
        <p:spPr>
          <a:xfrm>
            <a:off x="3370281" y="2941762"/>
            <a:ext cx="11277602" cy="146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E9511D"/>
                </a:solidFill>
                <a:latin typeface="Figtree" pitchFamily="50" charset="0"/>
              </a:rPr>
              <a:t>Buscas e indicador pessoal</a:t>
            </a:r>
            <a:endParaRPr lang="pt-BR" sz="4000" dirty="0">
              <a:solidFill>
                <a:srgbClr val="E9511D"/>
              </a:solidFill>
              <a:latin typeface="Figtree" pitchFamily="50" charset="0"/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27F94658-478C-08C2-3272-D72FADFC564D}"/>
              </a:ext>
            </a:extLst>
          </p:cNvPr>
          <p:cNvSpPr txBox="1">
            <a:spLocks/>
          </p:cNvSpPr>
          <p:nvPr/>
        </p:nvSpPr>
        <p:spPr>
          <a:xfrm>
            <a:off x="5357094" y="5072400"/>
            <a:ext cx="11277602" cy="146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E9511D"/>
                </a:solidFill>
                <a:latin typeface="Figtree" pitchFamily="50" charset="0"/>
              </a:rPr>
              <a:t>Minimização e ofícios</a:t>
            </a:r>
            <a:endParaRPr lang="pt-BR" sz="4000" dirty="0">
              <a:solidFill>
                <a:srgbClr val="E9511D"/>
              </a:solidFill>
              <a:latin typeface="Figtree" pitchFamily="50" charset="0"/>
            </a:endParaRPr>
          </a:p>
        </p:txBody>
      </p:sp>
      <p:pic>
        <p:nvPicPr>
          <p:cNvPr id="13" name="Gráfico 12" descr="Selo 1 com preenchimento sólido">
            <a:extLst>
              <a:ext uri="{FF2B5EF4-FFF2-40B4-BE49-F238E27FC236}">
                <a16:creationId xmlns:a16="http://schemas.microsoft.com/office/drawing/2014/main" id="{7E018575-6DA7-4A02-4B7B-878ED26A5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0197" y="602084"/>
            <a:ext cx="914400" cy="914400"/>
          </a:xfrm>
          <a:prstGeom prst="rect">
            <a:avLst/>
          </a:prstGeom>
        </p:spPr>
      </p:pic>
      <p:pic>
        <p:nvPicPr>
          <p:cNvPr id="15" name="Gráfico 14" descr="Crachá com preenchimento sólido">
            <a:extLst>
              <a:ext uri="{FF2B5EF4-FFF2-40B4-BE49-F238E27FC236}">
                <a16:creationId xmlns:a16="http://schemas.microsoft.com/office/drawing/2014/main" id="{B7794B28-1407-69F9-472D-C888C5C05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4053" y="1688909"/>
            <a:ext cx="914400" cy="914400"/>
          </a:xfrm>
          <a:prstGeom prst="rect">
            <a:avLst/>
          </a:prstGeom>
        </p:spPr>
      </p:pic>
      <p:pic>
        <p:nvPicPr>
          <p:cNvPr id="17" name="Gráfico 16" descr="Selo 3 com preenchimento sólido">
            <a:extLst>
              <a:ext uri="{FF2B5EF4-FFF2-40B4-BE49-F238E27FC236}">
                <a16:creationId xmlns:a16="http://schemas.microsoft.com/office/drawing/2014/main" id="{C4B966E0-7339-1DEB-5978-5FE4F4FCC0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55881" y="2821672"/>
            <a:ext cx="914400" cy="914400"/>
          </a:xfrm>
          <a:prstGeom prst="rect">
            <a:avLst/>
          </a:prstGeom>
        </p:spPr>
      </p:pic>
      <p:pic>
        <p:nvPicPr>
          <p:cNvPr id="19" name="Gráfico 18" descr="Selo 4 com preenchimento sólido">
            <a:extLst>
              <a:ext uri="{FF2B5EF4-FFF2-40B4-BE49-F238E27FC236}">
                <a16:creationId xmlns:a16="http://schemas.microsoft.com/office/drawing/2014/main" id="{E8C745C3-792E-88C2-D268-C0105B6571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78579" y="3914057"/>
            <a:ext cx="914400" cy="914400"/>
          </a:xfrm>
          <a:prstGeom prst="rect">
            <a:avLst/>
          </a:prstGeom>
        </p:spPr>
      </p:pic>
      <p:pic>
        <p:nvPicPr>
          <p:cNvPr id="21" name="Gráfico 20" descr="Selo 5 com preenchimento sólido">
            <a:extLst>
              <a:ext uri="{FF2B5EF4-FFF2-40B4-BE49-F238E27FC236}">
                <a16:creationId xmlns:a16="http://schemas.microsoft.com/office/drawing/2014/main" id="{25A727B9-1373-C225-F18C-4AA57491AB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42694" y="49239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108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606699-0ADF-43A8-A278-F1CE552CD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90" y="887586"/>
            <a:ext cx="5174312" cy="1325563"/>
          </a:xfrm>
        </p:spPr>
        <p:txBody>
          <a:bodyPr>
            <a:noAutofit/>
          </a:bodyPr>
          <a:lstStyle/>
          <a:p>
            <a:pPr algn="ctr"/>
            <a:r>
              <a:rPr lang="pt-BR" sz="2400" dirty="0"/>
              <a:t>Publicidade Registral </a:t>
            </a:r>
            <a:br>
              <a:rPr lang="pt-BR" sz="2400" dirty="0"/>
            </a:br>
            <a:r>
              <a:rPr lang="pt-BR" sz="2400" dirty="0"/>
              <a:t>x</a:t>
            </a:r>
            <a:br>
              <a:rPr lang="pt-BR" sz="2400" dirty="0"/>
            </a:br>
            <a:r>
              <a:rPr lang="pt-BR" sz="2400" dirty="0"/>
              <a:t> Proteção de Dados</a:t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63527E-CB66-4538-88FE-5A265C4F8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440" y="1169044"/>
            <a:ext cx="11176000" cy="5688956"/>
          </a:xfrm>
        </p:spPr>
        <p:txBody>
          <a:bodyPr>
            <a:normAutofit/>
          </a:bodyPr>
          <a:lstStyle/>
          <a:p>
            <a:pPr algn="ctr"/>
            <a:endParaRPr lang="pt-BR" dirty="0"/>
          </a:p>
          <a:p>
            <a:pPr algn="ctr"/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E6E0458-27EA-4E68-AD4F-32179771B7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08" t="1380" r="508" b="10017"/>
          <a:stretch/>
        </p:blipFill>
        <p:spPr>
          <a:xfrm>
            <a:off x="416560" y="2697970"/>
            <a:ext cx="6635840" cy="292707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4B1E017-04D0-4485-8B84-B62BEE019384}"/>
              </a:ext>
            </a:extLst>
          </p:cNvPr>
          <p:cNvSpPr txBox="1"/>
          <p:nvPr/>
        </p:nvSpPr>
        <p:spPr>
          <a:xfrm>
            <a:off x="547723" y="5632411"/>
            <a:ext cx="65046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1800" dirty="0"/>
              <a:t>BERLEE, Anna. </a:t>
            </a:r>
            <a:r>
              <a:rPr lang="pt-BR" sz="1800" i="1" dirty="0"/>
              <a:t>Access to </a:t>
            </a:r>
            <a:r>
              <a:rPr lang="pt-BR" sz="1800" i="1" dirty="0" err="1"/>
              <a:t>personal</a:t>
            </a:r>
            <a:r>
              <a:rPr lang="pt-BR" sz="1800" i="1" dirty="0"/>
              <a:t> data in </a:t>
            </a:r>
            <a:r>
              <a:rPr lang="pt-BR" sz="1800" i="1" dirty="0" err="1"/>
              <a:t>public</a:t>
            </a:r>
            <a:r>
              <a:rPr lang="pt-BR" sz="1800" i="1" dirty="0"/>
              <a:t> </a:t>
            </a:r>
            <a:r>
              <a:rPr lang="pt-BR" sz="1800" i="1" dirty="0" err="1"/>
              <a:t>land</a:t>
            </a:r>
            <a:r>
              <a:rPr lang="pt-BR" sz="1800" i="1" dirty="0"/>
              <a:t> </a:t>
            </a:r>
            <a:r>
              <a:rPr lang="pt-BR" sz="1800" i="1" dirty="0" err="1"/>
              <a:t>registers</a:t>
            </a:r>
            <a:r>
              <a:rPr lang="pt-BR" sz="1800" i="1" dirty="0"/>
              <a:t>. </a:t>
            </a:r>
            <a:r>
              <a:rPr lang="pt-BR" sz="1800" i="1" dirty="0" err="1"/>
              <a:t>Balancing</a:t>
            </a:r>
            <a:r>
              <a:rPr lang="pt-BR" sz="1800" i="1" dirty="0"/>
              <a:t> </a:t>
            </a:r>
            <a:r>
              <a:rPr lang="pt-BR" sz="1800" i="1" dirty="0" err="1"/>
              <a:t>publicity</a:t>
            </a:r>
            <a:r>
              <a:rPr lang="pt-BR" sz="1800" i="1" dirty="0"/>
              <a:t> of </a:t>
            </a:r>
            <a:r>
              <a:rPr lang="pt-BR" sz="1800" i="1" dirty="0" err="1"/>
              <a:t>property</a:t>
            </a:r>
            <a:r>
              <a:rPr lang="pt-BR" sz="1800" i="1" dirty="0"/>
              <a:t> </a:t>
            </a:r>
            <a:r>
              <a:rPr lang="pt-BR" sz="1800" i="1" dirty="0" err="1"/>
              <a:t>rights</a:t>
            </a:r>
            <a:r>
              <a:rPr lang="pt-BR" sz="1800" i="1" dirty="0"/>
              <a:t> </a:t>
            </a:r>
            <a:r>
              <a:rPr lang="pt-BR" sz="1800" i="1" dirty="0" err="1"/>
              <a:t>with</a:t>
            </a:r>
            <a:r>
              <a:rPr lang="pt-BR" sz="1800" i="1" dirty="0"/>
              <a:t> the </a:t>
            </a:r>
            <a:r>
              <a:rPr lang="pt-BR" sz="1800" i="1" dirty="0" err="1"/>
              <a:t>rights</a:t>
            </a:r>
            <a:r>
              <a:rPr lang="pt-BR" sz="1800" i="1" dirty="0"/>
              <a:t> to privacy and data Protection</a:t>
            </a:r>
          </a:p>
        </p:txBody>
      </p:sp>
      <p:pic>
        <p:nvPicPr>
          <p:cNvPr id="11" name="Imagem 10" descr="Interface gráfica do usuário&#10;&#10;Descrição gerada automaticamente">
            <a:extLst>
              <a:ext uri="{FF2B5EF4-FFF2-40B4-BE49-F238E27FC236}">
                <a16:creationId xmlns:a16="http://schemas.microsoft.com/office/drawing/2014/main" id="{96214361-1488-443A-BA61-D51E2AD725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6" b="14531"/>
          <a:stretch/>
        </p:blipFill>
        <p:spPr>
          <a:xfrm>
            <a:off x="7600122" y="199402"/>
            <a:ext cx="4591878" cy="3429000"/>
          </a:xfrm>
          <a:prstGeom prst="rect">
            <a:avLst/>
          </a:prstGeom>
        </p:spPr>
      </p:pic>
      <p:pic>
        <p:nvPicPr>
          <p:cNvPr id="13" name="Imagem 12" descr="Código QR&#10;&#10;Descrição gerada automaticamente">
            <a:extLst>
              <a:ext uri="{FF2B5EF4-FFF2-40B4-BE49-F238E27FC236}">
                <a16:creationId xmlns:a16="http://schemas.microsoft.com/office/drawing/2014/main" id="{00DC3D0A-FF80-4729-A864-EE8CBE705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51" y="212630"/>
            <a:ext cx="2242930" cy="2242930"/>
          </a:xfrm>
          <a:prstGeom prst="rect">
            <a:avLst/>
          </a:prstGeom>
        </p:spPr>
      </p:pic>
      <p:pic>
        <p:nvPicPr>
          <p:cNvPr id="15" name="Imagem 1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FB203663-4451-4DE8-8AEB-0EB20EEF5F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81"/>
          <a:stretch/>
        </p:blipFill>
        <p:spPr>
          <a:xfrm>
            <a:off x="7602709" y="3628402"/>
            <a:ext cx="4591878" cy="2927074"/>
          </a:xfrm>
          <a:prstGeom prst="rect">
            <a:avLst/>
          </a:prstGeom>
        </p:spPr>
      </p:pic>
      <p:pic>
        <p:nvPicPr>
          <p:cNvPr id="16" name="Imagem 15" descr="Logotipo&#10;&#10;Descrição gerada automaticamente">
            <a:extLst>
              <a:ext uri="{FF2B5EF4-FFF2-40B4-BE49-F238E27FC236}">
                <a16:creationId xmlns:a16="http://schemas.microsoft.com/office/drawing/2014/main" id="{E6BC8746-B4E0-4CD0-86CD-F2D9D14B93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8896" y1="38095" x2="48896" y2="38095"/>
                        <a14:foregroundMark x1="27610" y1="65248" x2="27610" y2="65248"/>
                        <a14:foregroundMark x1="34438" y1="60790" x2="34438" y2="60790"/>
                        <a14:foregroundMark x1="38153" y1="64742" x2="38153" y2="64742"/>
                        <a14:foregroundMark x1="49297" y1="63728" x2="49297" y2="63728"/>
                        <a14:foregroundMark x1="60141" y1="61702" x2="60141" y2="61702"/>
                        <a14:foregroundMark x1="68574" y1="62006" x2="68574" y2="62006"/>
                        <a14:foregroundMark x1="72892" y1="62411" x2="72892" y2="62411"/>
                        <a14:backgroundMark x1="22390" y1="78926" x2="38755" y2="78116"/>
                        <a14:backgroundMark x1="38755" y1="78116" x2="75301" y2="82472"/>
                        <a14:backgroundMark x1="75301" y1="82472" x2="42470" y2="77305"/>
                        <a14:backgroundMark x1="42470" y1="77305" x2="31727" y2="78926"/>
                        <a14:backgroundMark x1="76606" y1="78926" x2="54217" y2="79230"/>
                        <a14:backgroundMark x1="54217" y1="79230" x2="70582" y2="78926"/>
                        <a14:backgroundMark x1="70582" y1="78926" x2="73896" y2="78926"/>
                        <a14:backgroundMark x1="70884" y1="79534" x2="54819" y2="71226"/>
                        <a14:backgroundMark x1="54819" y1="71226" x2="36446" y2="75481"/>
                        <a14:backgroundMark x1="36446" y1="75481" x2="53012" y2="71023"/>
                        <a14:backgroundMark x1="53012" y1="71023" x2="68775" y2="71429"/>
                        <a14:backgroundMark x1="68775" y1="71429" x2="61847" y2="76494"/>
                        <a14:backgroundMark x1="54217" y1="78217" x2="19277" y2="74063"/>
                        <a14:backgroundMark x1="19277" y1="74063" x2="35442" y2="73860"/>
                        <a14:backgroundMark x1="35442" y1="73860" x2="52410" y2="74671"/>
                        <a14:backgroundMark x1="52410" y1="74671" x2="18373" y2="72847"/>
                        <a14:backgroundMark x1="18373" y1="72847" x2="18373" y2="72847"/>
                        <a14:backgroundMark x1="93675" y1="73151" x2="19880" y2="74164"/>
                        <a14:backgroundMark x1="19880" y1="74164" x2="13052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97" t="15624" r="29290" b="43108"/>
          <a:stretch/>
        </p:blipFill>
        <p:spPr>
          <a:xfrm>
            <a:off x="43121" y="42021"/>
            <a:ext cx="992946" cy="102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55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4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m 4" descr="Logotipo, nome da empresa">
            <a:extLst>
              <a:ext uri="{FF2B5EF4-FFF2-40B4-BE49-F238E27FC236}">
                <a16:creationId xmlns:a16="http://schemas.microsoft.com/office/drawing/2014/main" id="{24D78EB1-A4D4-958C-0E7D-8CB5E9892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88" y="-1404096"/>
            <a:ext cx="8253424" cy="5571066"/>
          </a:xfrm>
          <a:prstGeom prst="rect">
            <a:avLst/>
          </a:prstGeom>
        </p:spPr>
      </p:pic>
      <p:pic>
        <p:nvPicPr>
          <p:cNvPr id="12" name="Imagem 11" descr="Logotipo&#10;&#10;Descrição gerada automaticamente">
            <a:extLst>
              <a:ext uri="{FF2B5EF4-FFF2-40B4-BE49-F238E27FC236}">
                <a16:creationId xmlns:a16="http://schemas.microsoft.com/office/drawing/2014/main" id="{6D3A18EA-0A46-1C78-8724-D8AB67895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143" y="4429067"/>
            <a:ext cx="1958105" cy="1282093"/>
          </a:xfrm>
          <a:prstGeom prst="rect">
            <a:avLst/>
          </a:prstGeom>
        </p:spPr>
      </p:pic>
      <p:pic>
        <p:nvPicPr>
          <p:cNvPr id="32" name="Imagem 31" descr="Uma imagem contendo Texto&#10;&#10;Descrição gerada automaticamente">
            <a:extLst>
              <a:ext uri="{FF2B5EF4-FFF2-40B4-BE49-F238E27FC236}">
                <a16:creationId xmlns:a16="http://schemas.microsoft.com/office/drawing/2014/main" id="{BBFD114A-6009-3C61-6050-8F757ED27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64" y="4258908"/>
            <a:ext cx="1519777" cy="1479249"/>
          </a:xfrm>
          <a:prstGeom prst="rect">
            <a:avLst/>
          </a:prstGeom>
        </p:spPr>
      </p:pic>
      <p:pic>
        <p:nvPicPr>
          <p:cNvPr id="34" name="Imagem 33" descr="Logotipo&#10;&#10;Descrição gerada automaticamente com confiança baixa">
            <a:extLst>
              <a:ext uri="{FF2B5EF4-FFF2-40B4-BE49-F238E27FC236}">
                <a16:creationId xmlns:a16="http://schemas.microsoft.com/office/drawing/2014/main" id="{67375E10-B535-B828-F369-2C1F3E5ED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594" y="4697584"/>
            <a:ext cx="2970482" cy="1013576"/>
          </a:xfrm>
          <a:prstGeom prst="rect">
            <a:avLst/>
          </a:prstGeom>
        </p:spPr>
      </p:pic>
      <p:pic>
        <p:nvPicPr>
          <p:cNvPr id="39" name="Imagem 38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13877C19-50E3-1D6E-EBDB-B35108C4AF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25" y="4445605"/>
            <a:ext cx="1096711" cy="1292552"/>
          </a:xfrm>
          <a:prstGeom prst="rect">
            <a:avLst/>
          </a:prstGeom>
        </p:spPr>
      </p:pic>
      <p:pic>
        <p:nvPicPr>
          <p:cNvPr id="41" name="Imagem 40" descr="Im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6D673AEA-2457-C43C-1A27-B3614B55FC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379" y="4908386"/>
            <a:ext cx="1675355" cy="802774"/>
          </a:xfrm>
          <a:prstGeom prst="rect">
            <a:avLst/>
          </a:prstGeom>
        </p:spPr>
      </p:pic>
      <p:sp>
        <p:nvSpPr>
          <p:cNvPr id="42" name="Título 1">
            <a:extLst>
              <a:ext uri="{FF2B5EF4-FFF2-40B4-BE49-F238E27FC236}">
                <a16:creationId xmlns:a16="http://schemas.microsoft.com/office/drawing/2014/main" id="{6918D3BE-484F-2929-00E2-35B1ED607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621" y="3084775"/>
            <a:ext cx="2258291" cy="63127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pt-BR" sz="2400" b="1" dirty="0">
                <a:latin typeface="Vollkorn" panose="00000500000000000000" pitchFamily="50" charset="0"/>
              </a:rPr>
              <a:t>Membros:</a:t>
            </a:r>
          </a:p>
        </p:txBody>
      </p:sp>
    </p:spTree>
    <p:extLst>
      <p:ext uri="{BB962C8B-B14F-4D97-AF65-F5344CB8AC3E}">
        <p14:creationId xmlns:p14="http://schemas.microsoft.com/office/powerpoint/2010/main" val="3737917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E235A9FF-8A56-52CF-7182-07957E9ADD07}"/>
              </a:ext>
            </a:extLst>
          </p:cNvPr>
          <p:cNvSpPr/>
          <p:nvPr/>
        </p:nvSpPr>
        <p:spPr>
          <a:xfrm>
            <a:off x="-14068" y="2890829"/>
            <a:ext cx="10919534" cy="1317187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1D04575-B367-E88F-2B8C-5979190C6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42" y="3122434"/>
            <a:ext cx="9623068" cy="853975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O delegatário como titular de dados pessoais</a:t>
            </a:r>
            <a:b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</a:br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Case da Resolução 389 CNJ</a:t>
            </a:r>
          </a:p>
        </p:txBody>
      </p:sp>
    </p:spTree>
    <p:extLst>
      <p:ext uri="{BB962C8B-B14F-4D97-AF65-F5344CB8AC3E}">
        <p14:creationId xmlns:p14="http://schemas.microsoft.com/office/powerpoint/2010/main" val="2737484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6D1D3923-C597-2368-78FE-4AE137D25E50}"/>
              </a:ext>
            </a:extLst>
          </p:cNvPr>
          <p:cNvGrpSpPr/>
          <p:nvPr/>
        </p:nvGrpSpPr>
        <p:grpSpPr>
          <a:xfrm>
            <a:off x="2557670" y="550756"/>
            <a:ext cx="7076660" cy="619539"/>
            <a:chOff x="2557670" y="550756"/>
            <a:chExt cx="7076660" cy="619539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05C144A7-A453-FBCB-222A-FA18077A7192}"/>
                </a:ext>
              </a:extLst>
            </p:cNvPr>
            <p:cNvSpPr/>
            <p:nvPr/>
          </p:nvSpPr>
          <p:spPr>
            <a:xfrm>
              <a:off x="2557670" y="550756"/>
              <a:ext cx="7076660" cy="619539"/>
            </a:xfrm>
            <a:prstGeom prst="rect">
              <a:avLst/>
            </a:prstGeom>
            <a:solidFill>
              <a:srgbClr val="E951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1BF9C989-2EFB-A6D2-1E8D-4B1F3C34373B}"/>
                </a:ext>
              </a:extLst>
            </p:cNvPr>
            <p:cNvSpPr txBox="1"/>
            <p:nvPr/>
          </p:nvSpPr>
          <p:spPr>
            <a:xfrm>
              <a:off x="3193774" y="572268"/>
              <a:ext cx="5804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dirty="0">
                  <a:solidFill>
                    <a:srgbClr val="FBBA44"/>
                  </a:solidFill>
                  <a:latin typeface="Vollkorn" panose="00000500000000000000" pitchFamily="50" charset="0"/>
                </a:rPr>
                <a:t>OBRIGADO</a:t>
              </a:r>
            </a:p>
          </p:txBody>
        </p:sp>
      </p:grp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21CC6822-ED16-C0FA-F577-85237F3F0C0C}"/>
              </a:ext>
            </a:extLst>
          </p:cNvPr>
          <p:cNvSpPr txBox="1">
            <a:spLocks/>
          </p:cNvSpPr>
          <p:nvPr/>
        </p:nvSpPr>
        <p:spPr>
          <a:xfrm>
            <a:off x="3571461" y="1200267"/>
            <a:ext cx="5049077" cy="481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300" b="1" dirty="0">
                <a:solidFill>
                  <a:schemeClr val="bg1"/>
                </a:solidFill>
                <a:latin typeface="Vollkorn" panose="00000500000000000000" pitchFamily="50" charset="0"/>
              </a:rPr>
              <a:t>Bernardo Chezzi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7A6F158C-3E68-A318-4405-AC7A9B73A715}"/>
              </a:ext>
            </a:extLst>
          </p:cNvPr>
          <p:cNvSpPr txBox="1">
            <a:spLocks/>
          </p:cNvSpPr>
          <p:nvPr/>
        </p:nvSpPr>
        <p:spPr>
          <a:xfrm>
            <a:off x="3571461" y="1588475"/>
            <a:ext cx="5049076" cy="619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solidFill>
                  <a:schemeClr val="bg1"/>
                </a:solidFill>
                <a:latin typeface="Figtree" pitchFamily="50" charset="0"/>
              </a:rPr>
              <a:t>bernardo@chezzilaw.com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C655A2B-F6AD-784C-D7BC-BD88FCCE440A}"/>
              </a:ext>
            </a:extLst>
          </p:cNvPr>
          <p:cNvSpPr/>
          <p:nvPr/>
        </p:nvSpPr>
        <p:spPr>
          <a:xfrm>
            <a:off x="0" y="2733865"/>
            <a:ext cx="12192000" cy="734891"/>
          </a:xfrm>
          <a:prstGeom prst="rect">
            <a:avLst/>
          </a:prstGeom>
          <a:solidFill>
            <a:srgbClr val="FBB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19D53083-679F-70F9-F7CA-B29B24BB109A}"/>
              </a:ext>
            </a:extLst>
          </p:cNvPr>
          <p:cNvGrpSpPr/>
          <p:nvPr/>
        </p:nvGrpSpPr>
        <p:grpSpPr>
          <a:xfrm>
            <a:off x="4277140" y="2559604"/>
            <a:ext cx="3637721" cy="1188815"/>
            <a:chOff x="3571462" y="2559604"/>
            <a:chExt cx="3637721" cy="1188815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7620DAB7-2714-678A-DD80-1332AA347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07381" y="2943185"/>
              <a:ext cx="738663" cy="805234"/>
            </a:xfrm>
            <a:prstGeom prst="rect">
              <a:avLst/>
            </a:prstGeom>
          </p:spPr>
        </p:pic>
        <p:sp>
          <p:nvSpPr>
            <p:cNvPr id="22" name="Espaço Reservado para Conteúdo 2">
              <a:extLst>
                <a:ext uri="{FF2B5EF4-FFF2-40B4-BE49-F238E27FC236}">
                  <a16:creationId xmlns:a16="http://schemas.microsoft.com/office/drawing/2014/main" id="{14621A10-FC69-1B19-6301-FA8FEED849B7}"/>
                </a:ext>
              </a:extLst>
            </p:cNvPr>
            <p:cNvSpPr txBox="1">
              <a:spLocks/>
            </p:cNvSpPr>
            <p:nvPr/>
          </p:nvSpPr>
          <p:spPr>
            <a:xfrm>
              <a:off x="3571462" y="2559604"/>
              <a:ext cx="945862" cy="34035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pt-BR" sz="1100" dirty="0">
                  <a:solidFill>
                    <a:schemeClr val="bg1"/>
                  </a:solidFill>
                  <a:latin typeface="Figtree" pitchFamily="50" charset="0"/>
                </a:rPr>
                <a:t>Realização:</a:t>
              </a:r>
            </a:p>
          </p:txBody>
        </p:sp>
        <p:sp>
          <p:nvSpPr>
            <p:cNvPr id="26" name="Espaço Reservado para Conteúdo 2">
              <a:extLst>
                <a:ext uri="{FF2B5EF4-FFF2-40B4-BE49-F238E27FC236}">
                  <a16:creationId xmlns:a16="http://schemas.microsoft.com/office/drawing/2014/main" id="{17425D76-AE0A-973F-E603-C096BFFBAF2E}"/>
                </a:ext>
              </a:extLst>
            </p:cNvPr>
            <p:cNvSpPr txBox="1">
              <a:spLocks/>
            </p:cNvSpPr>
            <p:nvPr/>
          </p:nvSpPr>
          <p:spPr>
            <a:xfrm>
              <a:off x="4797288" y="2559604"/>
              <a:ext cx="945862" cy="34035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pt-BR" sz="1100" dirty="0">
                  <a:solidFill>
                    <a:schemeClr val="bg1"/>
                  </a:solidFill>
                  <a:latin typeface="Figtree" pitchFamily="50" charset="0"/>
                </a:rPr>
                <a:t>Apoio:</a:t>
              </a: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4D01B1AA-3574-DD2F-AA34-81D1ED322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288" y="3087310"/>
              <a:ext cx="1395194" cy="516984"/>
            </a:xfrm>
            <a:prstGeom prst="rect">
              <a:avLst/>
            </a:prstGeom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373351CD-4571-BFBB-D969-D3D4B671F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7230" y="3008188"/>
              <a:ext cx="841953" cy="675229"/>
            </a:xfrm>
            <a:prstGeom prst="rect">
              <a:avLst/>
            </a:prstGeom>
          </p:spPr>
        </p:pic>
      </p:grp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D517435A-81FE-E4D8-6945-2ABF17D466EC}"/>
              </a:ext>
            </a:extLst>
          </p:cNvPr>
          <p:cNvSpPr txBox="1">
            <a:spLocks/>
          </p:cNvSpPr>
          <p:nvPr/>
        </p:nvSpPr>
        <p:spPr>
          <a:xfrm>
            <a:off x="3557344" y="1902108"/>
            <a:ext cx="5049077" cy="481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300" b="1" dirty="0">
                <a:solidFill>
                  <a:schemeClr val="bg1"/>
                </a:solidFill>
                <a:latin typeface="Vollkorn" panose="00000500000000000000" pitchFamily="50" charset="0"/>
              </a:rPr>
              <a:t>Renata Aoki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F29862-5F25-0E78-391A-EE37AB14CB7F}"/>
              </a:ext>
            </a:extLst>
          </p:cNvPr>
          <p:cNvSpPr txBox="1">
            <a:spLocks/>
          </p:cNvSpPr>
          <p:nvPr/>
        </p:nvSpPr>
        <p:spPr>
          <a:xfrm>
            <a:off x="3584187" y="2253110"/>
            <a:ext cx="5049076" cy="619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solidFill>
                  <a:schemeClr val="bg1"/>
                </a:solidFill>
                <a:latin typeface="Figtree" pitchFamily="50" charset="0"/>
              </a:rPr>
              <a:t>Assessoria.renata@outlook.com</a:t>
            </a:r>
          </a:p>
        </p:txBody>
      </p:sp>
    </p:spTree>
    <p:extLst>
      <p:ext uri="{BB962C8B-B14F-4D97-AF65-F5344CB8AC3E}">
        <p14:creationId xmlns:p14="http://schemas.microsoft.com/office/powerpoint/2010/main" val="2345336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8C61DA-DC27-4E3B-8E7D-7FDC6B44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859" y="31347"/>
            <a:ext cx="10515600" cy="1325563"/>
          </a:xfrm>
        </p:spPr>
        <p:txBody>
          <a:bodyPr/>
          <a:lstStyle/>
          <a:p>
            <a:r>
              <a:rPr lang="pt-BR" dirty="0"/>
              <a:t>Níveis de obrigação: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57F23035-5083-4B6D-81E8-9C4E649BBFA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368993" y="1480589"/>
          <a:ext cx="9502833" cy="5272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2A741F6D-2FC0-47D5-B85C-EF586B77D7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76" t="3667" r="11183" b="3330"/>
          <a:stretch/>
        </p:blipFill>
        <p:spPr>
          <a:xfrm>
            <a:off x="8398276" y="104688"/>
            <a:ext cx="3657601" cy="346940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C3747D7-DA4C-4308-86DB-F2015819B55A}"/>
              </a:ext>
            </a:extLst>
          </p:cNvPr>
          <p:cNvSpPr txBox="1"/>
          <p:nvPr/>
        </p:nvSpPr>
        <p:spPr>
          <a:xfrm>
            <a:off x="8664606" y="3574094"/>
            <a:ext cx="3240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IAPP Privacy Governance Report 2019</a:t>
            </a:r>
            <a:endParaRPr lang="pt-BR" dirty="0"/>
          </a:p>
        </p:txBody>
      </p: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00EC4332-6293-4068-9C62-BDD6E19FBF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8896" y1="38095" x2="48896" y2="38095"/>
                        <a14:foregroundMark x1="27610" y1="65248" x2="27610" y2="65248"/>
                        <a14:foregroundMark x1="34438" y1="60790" x2="34438" y2="60790"/>
                        <a14:foregroundMark x1="38153" y1="64742" x2="38153" y2="64742"/>
                        <a14:foregroundMark x1="49297" y1="63728" x2="49297" y2="63728"/>
                        <a14:foregroundMark x1="60141" y1="61702" x2="60141" y2="61702"/>
                        <a14:foregroundMark x1="68574" y1="62006" x2="68574" y2="62006"/>
                        <a14:foregroundMark x1="72892" y1="62411" x2="72892" y2="62411"/>
                        <a14:backgroundMark x1="22390" y1="78926" x2="38755" y2="78116"/>
                        <a14:backgroundMark x1="38755" y1="78116" x2="75301" y2="82472"/>
                        <a14:backgroundMark x1="75301" y1="82472" x2="42470" y2="77305"/>
                        <a14:backgroundMark x1="42470" y1="77305" x2="31727" y2="78926"/>
                        <a14:backgroundMark x1="76606" y1="78926" x2="54217" y2="79230"/>
                        <a14:backgroundMark x1="54217" y1="79230" x2="70582" y2="78926"/>
                        <a14:backgroundMark x1="70582" y1="78926" x2="73896" y2="78926"/>
                        <a14:backgroundMark x1="70884" y1="79534" x2="54819" y2="71226"/>
                        <a14:backgroundMark x1="54819" y1="71226" x2="36446" y2="75481"/>
                        <a14:backgroundMark x1="36446" y1="75481" x2="53012" y2="71023"/>
                        <a14:backgroundMark x1="53012" y1="71023" x2="68775" y2="71429"/>
                        <a14:backgroundMark x1="68775" y1="71429" x2="61847" y2="76494"/>
                        <a14:backgroundMark x1="54217" y1="78217" x2="19277" y2="74063"/>
                        <a14:backgroundMark x1="19277" y1="74063" x2="35442" y2="73860"/>
                        <a14:backgroundMark x1="35442" y1="73860" x2="52410" y2="74671"/>
                        <a14:backgroundMark x1="52410" y1="74671" x2="18373" y2="72847"/>
                        <a14:backgroundMark x1="18373" y1="72847" x2="18373" y2="72847"/>
                        <a14:backgroundMark x1="93675" y1="73151" x2="19880" y2="74164"/>
                        <a14:backgroundMark x1="19880" y1="74164" x2="13052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97" t="15624" r="29290" b="43108"/>
          <a:stretch/>
        </p:blipFill>
        <p:spPr>
          <a:xfrm>
            <a:off x="145264" y="180297"/>
            <a:ext cx="992946" cy="102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16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D883A-1552-855C-DB0D-820200B3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Nas preliminares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52A63A-8176-F4E5-8990-C2F7378C1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683"/>
            <a:ext cx="10515600" cy="4351338"/>
          </a:xfrm>
        </p:spPr>
        <p:txBody>
          <a:bodyPr>
            <a:normAutofit/>
          </a:bodyPr>
          <a:lstStyle/>
          <a:p>
            <a:r>
              <a:rPr lang="pt-BR" dirty="0"/>
              <a:t>Finalidade, adequação, necessidade (6º da 13.709)</a:t>
            </a:r>
          </a:p>
          <a:p>
            <a:r>
              <a:rPr lang="pt-BR" dirty="0"/>
              <a:t>Responsabilidade</a:t>
            </a:r>
          </a:p>
          <a:p>
            <a:r>
              <a:rPr lang="pt-BR" dirty="0"/>
              <a:t>Transparência</a:t>
            </a:r>
          </a:p>
          <a:p>
            <a:r>
              <a:rPr lang="pt-BR" dirty="0"/>
              <a:t>Segurança e Controle de acesso</a:t>
            </a:r>
          </a:p>
          <a:p>
            <a:pPr marL="0" indent="0">
              <a:buNone/>
            </a:pPr>
            <a:r>
              <a:rPr lang="pt-BR" dirty="0"/>
              <a:t>X </a:t>
            </a:r>
          </a:p>
          <a:p>
            <a:pPr marL="0" indent="0">
              <a:buNone/>
            </a:pPr>
            <a:r>
              <a:rPr lang="pt-BR" dirty="0"/>
              <a:t>Cumprimento de dever legal</a:t>
            </a:r>
          </a:p>
          <a:p>
            <a:pPr marL="0" indent="0">
              <a:buNone/>
            </a:pPr>
            <a:r>
              <a:rPr lang="pt-BR" dirty="0"/>
              <a:t>Consentimento</a:t>
            </a:r>
          </a:p>
          <a:p>
            <a:pPr marL="0" indent="0">
              <a:buNone/>
            </a:pPr>
            <a:r>
              <a:rPr lang="pt-BR" dirty="0"/>
              <a:t>Legítimo Interesse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380CBF6-9E0A-5365-344D-96B4E0F65F39}"/>
              </a:ext>
            </a:extLst>
          </p:cNvPr>
          <p:cNvSpPr txBox="1"/>
          <p:nvPr/>
        </p:nvSpPr>
        <p:spPr>
          <a:xfrm>
            <a:off x="8815526" y="1511336"/>
            <a:ext cx="1499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>
                <a:highlight>
                  <a:srgbClr val="00FFFF"/>
                </a:highlight>
              </a:rPr>
              <a:t>Anonimização</a:t>
            </a:r>
          </a:p>
          <a:p>
            <a:pPr algn="ctr"/>
            <a:r>
              <a:rPr lang="pt-BR" dirty="0">
                <a:highlight>
                  <a:srgbClr val="00FFFF"/>
                </a:highlight>
              </a:rPr>
              <a:t>Minimização</a:t>
            </a:r>
          </a:p>
        </p:txBody>
      </p:sp>
    </p:spTree>
    <p:extLst>
      <p:ext uri="{BB962C8B-B14F-4D97-AF65-F5344CB8AC3E}">
        <p14:creationId xmlns:p14="http://schemas.microsoft.com/office/powerpoint/2010/main" val="3547574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E235A9FF-8A56-52CF-7182-07957E9ADD07}"/>
              </a:ext>
            </a:extLst>
          </p:cNvPr>
          <p:cNvSpPr/>
          <p:nvPr/>
        </p:nvSpPr>
        <p:spPr>
          <a:xfrm>
            <a:off x="0" y="2890829"/>
            <a:ext cx="10778836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1D04575-B367-E88F-2B8C-5979190C6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75" y="2890829"/>
            <a:ext cx="7873900" cy="85397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Etapas da Implementação</a:t>
            </a:r>
          </a:p>
        </p:txBody>
      </p:sp>
    </p:spTree>
    <p:extLst>
      <p:ext uri="{BB962C8B-B14F-4D97-AF65-F5344CB8AC3E}">
        <p14:creationId xmlns:p14="http://schemas.microsoft.com/office/powerpoint/2010/main" val="2045672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6ECB1CB0-EEF9-08F9-E749-0C5CC53613B3}"/>
              </a:ext>
            </a:extLst>
          </p:cNvPr>
          <p:cNvSpPr txBox="1">
            <a:spLocks/>
          </p:cNvSpPr>
          <p:nvPr/>
        </p:nvSpPr>
        <p:spPr>
          <a:xfrm>
            <a:off x="914400" y="2404100"/>
            <a:ext cx="4696691" cy="685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6º, I, 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10, 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23, III, LGPD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Arr. 42, LGPD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235A9FF-8A56-52CF-7182-07957E9ADD07}"/>
              </a:ext>
            </a:extLst>
          </p:cNvPr>
          <p:cNvSpPr/>
          <p:nvPr/>
        </p:nvSpPr>
        <p:spPr>
          <a:xfrm>
            <a:off x="5514108" y="577120"/>
            <a:ext cx="6677892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08BF4A-060E-4560-878A-FEAE8977077E}"/>
              </a:ext>
            </a:extLst>
          </p:cNvPr>
          <p:cNvSpPr txBox="1">
            <a:spLocks/>
          </p:cNvSpPr>
          <p:nvPr/>
        </p:nvSpPr>
        <p:spPr>
          <a:xfrm>
            <a:off x="914400" y="1815194"/>
            <a:ext cx="6288306" cy="146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E9511D"/>
                </a:solidFill>
                <a:latin typeface="Figtree" pitchFamily="50" charset="0"/>
              </a:rPr>
              <a:t>Nomeação de Encarregado</a:t>
            </a:r>
            <a:endParaRPr lang="pt-BR" sz="4000" dirty="0">
              <a:solidFill>
                <a:srgbClr val="E9511D"/>
              </a:solidFill>
              <a:latin typeface="Figtree" pitchFamily="50" charset="0"/>
            </a:endParaRPr>
          </a:p>
        </p:txBody>
      </p:sp>
      <p:pic>
        <p:nvPicPr>
          <p:cNvPr id="4" name="Gráfico 3" descr="Selo 1 com preenchimento sólido">
            <a:extLst>
              <a:ext uri="{FF2B5EF4-FFF2-40B4-BE49-F238E27FC236}">
                <a16:creationId xmlns:a16="http://schemas.microsoft.com/office/drawing/2014/main" id="{5A43719F-8DCE-85C4-CABC-587A7AFDF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652447"/>
            <a:ext cx="914400" cy="914400"/>
          </a:xfrm>
          <a:prstGeom prst="rect">
            <a:avLst/>
          </a:prstGeom>
        </p:spPr>
      </p:pic>
      <p:pic>
        <p:nvPicPr>
          <p:cNvPr id="9" name="Gráfico 8" descr="Crachá com preenchimento sólido">
            <a:extLst>
              <a:ext uri="{FF2B5EF4-FFF2-40B4-BE49-F238E27FC236}">
                <a16:creationId xmlns:a16="http://schemas.microsoft.com/office/drawing/2014/main" id="{6EBA47CF-FD27-99E7-EE65-225FDFAD3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678470"/>
            <a:ext cx="914400" cy="914400"/>
          </a:xfrm>
          <a:prstGeom prst="rect">
            <a:avLst/>
          </a:prstGeom>
        </p:spPr>
      </p:pic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2BB781D4-4E43-2E23-53D1-8E613302BCBA}"/>
              </a:ext>
            </a:extLst>
          </p:cNvPr>
          <p:cNvSpPr txBox="1">
            <a:spLocks/>
          </p:cNvSpPr>
          <p:nvPr/>
        </p:nvSpPr>
        <p:spPr>
          <a:xfrm>
            <a:off x="914399" y="3861513"/>
            <a:ext cx="10141527" cy="146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E9511D"/>
                </a:solidFill>
                <a:latin typeface="Figtree" pitchFamily="50" charset="0"/>
              </a:rPr>
              <a:t>Instituição de equipe de apoio (Comitê Gestor de Proteção de Dados)</a:t>
            </a:r>
            <a:endParaRPr lang="pt-BR" sz="4000" dirty="0">
              <a:solidFill>
                <a:srgbClr val="E9511D"/>
              </a:solidFill>
              <a:latin typeface="Figtree" pitchFamily="50" charset="0"/>
            </a:endParaRP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A9A72A69-B3DA-574C-C39C-41F54A6290D7}"/>
              </a:ext>
            </a:extLst>
          </p:cNvPr>
          <p:cNvSpPr txBox="1">
            <a:spLocks/>
          </p:cNvSpPr>
          <p:nvPr/>
        </p:nvSpPr>
        <p:spPr>
          <a:xfrm>
            <a:off x="928253" y="4897918"/>
            <a:ext cx="4696691" cy="685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50, 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Figtree"/>
              </a:rPr>
              <a:t>§ 2º, I, a, LGPD (boa prática)</a:t>
            </a:r>
            <a:endParaRPr lang="pt-BR" sz="1600" dirty="0">
              <a:solidFill>
                <a:schemeClr val="bg1"/>
              </a:solidFill>
              <a:latin typeface="Figtree"/>
            </a:endParaRPr>
          </a:p>
        </p:txBody>
      </p:sp>
      <p:pic>
        <p:nvPicPr>
          <p:cNvPr id="23" name="Gráfico 22" descr="Usuários com preenchimento sólido">
            <a:extLst>
              <a:ext uri="{FF2B5EF4-FFF2-40B4-BE49-F238E27FC236}">
                <a16:creationId xmlns:a16="http://schemas.microsoft.com/office/drawing/2014/main" id="{F87A05C5-D432-89F1-0AFD-29A3B1921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79423" y="-134509"/>
            <a:ext cx="2105739" cy="2105739"/>
          </a:xfrm>
          <a:prstGeom prst="rect">
            <a:avLst/>
          </a:prstGeom>
        </p:spPr>
      </p:pic>
      <p:sp>
        <p:nvSpPr>
          <p:cNvPr id="26" name="Título 1">
            <a:extLst>
              <a:ext uri="{FF2B5EF4-FFF2-40B4-BE49-F238E27FC236}">
                <a16:creationId xmlns:a16="http://schemas.microsoft.com/office/drawing/2014/main" id="{9099F09F-58B1-47B5-76C8-050A57E61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157" y="577119"/>
            <a:ext cx="7873900" cy="85397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Equipe de Governança</a:t>
            </a:r>
          </a:p>
        </p:txBody>
      </p:sp>
    </p:spTree>
    <p:extLst>
      <p:ext uri="{BB962C8B-B14F-4D97-AF65-F5344CB8AC3E}">
        <p14:creationId xmlns:p14="http://schemas.microsoft.com/office/powerpoint/2010/main" val="2799226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6ECB1CB0-EEF9-08F9-E749-0C5CC53613B3}"/>
              </a:ext>
            </a:extLst>
          </p:cNvPr>
          <p:cNvSpPr txBox="1">
            <a:spLocks/>
          </p:cNvSpPr>
          <p:nvPr/>
        </p:nvSpPr>
        <p:spPr>
          <a:xfrm>
            <a:off x="1066800" y="2606932"/>
            <a:ext cx="4696691" cy="685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6º, II, 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7º, 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37, LGPD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Arr. 42, LGPD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235A9FF-8A56-52CF-7182-07957E9ADD07}"/>
              </a:ext>
            </a:extLst>
          </p:cNvPr>
          <p:cNvSpPr/>
          <p:nvPr/>
        </p:nvSpPr>
        <p:spPr>
          <a:xfrm>
            <a:off x="-1" y="489747"/>
            <a:ext cx="7259783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A36DC12-5FEA-E8CB-7C58-89B82F4C7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91" y="528098"/>
            <a:ext cx="6626991" cy="85397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Atividades de tratamento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08BF4A-060E-4560-878A-FEAE8977077E}"/>
              </a:ext>
            </a:extLst>
          </p:cNvPr>
          <p:cNvSpPr txBox="1">
            <a:spLocks/>
          </p:cNvSpPr>
          <p:nvPr/>
        </p:nvSpPr>
        <p:spPr>
          <a:xfrm>
            <a:off x="914399" y="3946554"/>
            <a:ext cx="7370618" cy="146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E9511D"/>
                </a:solidFill>
                <a:latin typeface="Figtree" pitchFamily="50" charset="0"/>
              </a:rPr>
              <a:t>Inventário de dados pessoais</a:t>
            </a:r>
            <a:endParaRPr lang="pt-BR" sz="4000" dirty="0">
              <a:solidFill>
                <a:srgbClr val="E9511D"/>
              </a:solidFill>
              <a:latin typeface="Figtree" pitchFamily="50" charset="0"/>
            </a:endParaRPr>
          </a:p>
        </p:txBody>
      </p:sp>
      <p:pic>
        <p:nvPicPr>
          <p:cNvPr id="4" name="Gráfico 3" descr="Selo 1 com preenchimento sólido">
            <a:extLst>
              <a:ext uri="{FF2B5EF4-FFF2-40B4-BE49-F238E27FC236}">
                <a16:creationId xmlns:a16="http://schemas.microsoft.com/office/drawing/2014/main" id="{5A43719F-8DCE-85C4-CABC-587A7AFDF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810509"/>
            <a:ext cx="914400" cy="914400"/>
          </a:xfrm>
          <a:prstGeom prst="rect">
            <a:avLst/>
          </a:prstGeom>
        </p:spPr>
      </p:pic>
      <p:pic>
        <p:nvPicPr>
          <p:cNvPr id="5" name="Gráfico 4" descr="Lupa com preenchimento sólido">
            <a:extLst>
              <a:ext uri="{FF2B5EF4-FFF2-40B4-BE49-F238E27FC236}">
                <a16:creationId xmlns:a16="http://schemas.microsoft.com/office/drawing/2014/main" id="{4B300250-0E75-6B7F-43D5-B0586CEBC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9683" y="-13854"/>
            <a:ext cx="2189019" cy="2189019"/>
          </a:xfrm>
          <a:prstGeom prst="rect">
            <a:avLst/>
          </a:prstGeom>
        </p:spPr>
      </p:pic>
      <p:pic>
        <p:nvPicPr>
          <p:cNvPr id="8" name="Gráfico 7" descr="Seta para Baixo com preenchimento sólido">
            <a:extLst>
              <a:ext uri="{FF2B5EF4-FFF2-40B4-BE49-F238E27FC236}">
                <a16:creationId xmlns:a16="http://schemas.microsoft.com/office/drawing/2014/main" id="{A7245751-49C0-7110-89EA-55E20C3CD7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3941" y="2701637"/>
            <a:ext cx="914400" cy="914400"/>
          </a:xfrm>
          <a:prstGeom prst="rect">
            <a:avLst/>
          </a:prstGeom>
        </p:spPr>
      </p:pic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121BBD60-0198-37A3-5730-A0F93DBA3CF9}"/>
              </a:ext>
            </a:extLst>
          </p:cNvPr>
          <p:cNvSpPr txBox="1">
            <a:spLocks/>
          </p:cNvSpPr>
          <p:nvPr/>
        </p:nvSpPr>
        <p:spPr>
          <a:xfrm>
            <a:off x="1066800" y="1967594"/>
            <a:ext cx="7370618" cy="146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E9511D"/>
                </a:solidFill>
                <a:latin typeface="Figtree" pitchFamily="50" charset="0"/>
              </a:rPr>
              <a:t>Mapeamento das atividades de tratamento</a:t>
            </a:r>
            <a:endParaRPr lang="pt-BR" sz="4000" dirty="0">
              <a:solidFill>
                <a:srgbClr val="E9511D"/>
              </a:solidFill>
              <a:latin typeface="Figtre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472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6ECB1CB0-EEF9-08F9-E749-0C5CC53613B3}"/>
              </a:ext>
            </a:extLst>
          </p:cNvPr>
          <p:cNvSpPr txBox="1">
            <a:spLocks/>
          </p:cNvSpPr>
          <p:nvPr/>
        </p:nvSpPr>
        <p:spPr>
          <a:xfrm>
            <a:off x="914400" y="2404100"/>
            <a:ext cx="4696691" cy="685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7º, III, 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 44, II, LGPD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50, 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Figtree"/>
              </a:rPr>
              <a:t>§ 2º, I, d, LGPD</a:t>
            </a:r>
            <a:endParaRPr lang="pt-BR" sz="1400" dirty="0">
              <a:solidFill>
                <a:schemeClr val="bg1"/>
              </a:solidFill>
              <a:latin typeface="Figtree" pitchFamily="50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235A9FF-8A56-52CF-7182-07957E9ADD07}"/>
              </a:ext>
            </a:extLst>
          </p:cNvPr>
          <p:cNvSpPr/>
          <p:nvPr/>
        </p:nvSpPr>
        <p:spPr>
          <a:xfrm>
            <a:off x="5514108" y="494093"/>
            <a:ext cx="6677892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08BF4A-060E-4560-878A-FEAE8977077E}"/>
              </a:ext>
            </a:extLst>
          </p:cNvPr>
          <p:cNvSpPr txBox="1">
            <a:spLocks/>
          </p:cNvSpPr>
          <p:nvPr/>
        </p:nvSpPr>
        <p:spPr>
          <a:xfrm>
            <a:off x="914399" y="1815194"/>
            <a:ext cx="8257309" cy="146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E9511D"/>
                </a:solidFill>
                <a:latin typeface="Figtree" pitchFamily="50" charset="0"/>
              </a:rPr>
              <a:t>GAP Assessment (Análise de Vulnerabilidades)</a:t>
            </a:r>
            <a:endParaRPr lang="pt-BR" sz="4000" dirty="0">
              <a:solidFill>
                <a:srgbClr val="E9511D"/>
              </a:solidFill>
              <a:latin typeface="Figtree" pitchFamily="50" charset="0"/>
            </a:endParaRPr>
          </a:p>
        </p:txBody>
      </p:sp>
      <p:pic>
        <p:nvPicPr>
          <p:cNvPr id="4" name="Gráfico 3" descr="Selo 1 com preenchimento sólido">
            <a:extLst>
              <a:ext uri="{FF2B5EF4-FFF2-40B4-BE49-F238E27FC236}">
                <a16:creationId xmlns:a16="http://schemas.microsoft.com/office/drawing/2014/main" id="{5A43719F-8DCE-85C4-CABC-587A7AFDF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652447"/>
            <a:ext cx="914400" cy="914400"/>
          </a:xfrm>
          <a:prstGeom prst="rect">
            <a:avLst/>
          </a:prstGeom>
        </p:spPr>
      </p:pic>
      <p:pic>
        <p:nvPicPr>
          <p:cNvPr id="9" name="Gráfico 8" descr="Crachá com preenchimento sólido">
            <a:extLst>
              <a:ext uri="{FF2B5EF4-FFF2-40B4-BE49-F238E27FC236}">
                <a16:creationId xmlns:a16="http://schemas.microsoft.com/office/drawing/2014/main" id="{6EBA47CF-FD27-99E7-EE65-225FDFAD3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359813"/>
            <a:ext cx="914400" cy="914400"/>
          </a:xfrm>
          <a:prstGeom prst="rect">
            <a:avLst/>
          </a:prstGeom>
        </p:spPr>
      </p:pic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2BB781D4-4E43-2E23-53D1-8E613302BCBA}"/>
              </a:ext>
            </a:extLst>
          </p:cNvPr>
          <p:cNvSpPr txBox="1">
            <a:spLocks/>
          </p:cNvSpPr>
          <p:nvPr/>
        </p:nvSpPr>
        <p:spPr>
          <a:xfrm>
            <a:off x="914399" y="3432018"/>
            <a:ext cx="10141527" cy="146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3200" dirty="0">
                <a:solidFill>
                  <a:srgbClr val="E9511D"/>
                </a:solidFill>
                <a:latin typeface="Figtree" pitchFamily="50" charset="0"/>
              </a:rPr>
              <a:t>Política de Segurança da Informação + Plano de Resposta a Incidentes</a:t>
            </a:r>
            <a:endParaRPr lang="pt-BR" sz="4000" dirty="0">
              <a:solidFill>
                <a:srgbClr val="E9511D"/>
              </a:solidFill>
              <a:latin typeface="Figtree" pitchFamily="50" charset="0"/>
            </a:endParaRP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A9A72A69-B3DA-574C-C39C-41F54A6290D7}"/>
              </a:ext>
            </a:extLst>
          </p:cNvPr>
          <p:cNvSpPr txBox="1">
            <a:spLocks/>
          </p:cNvSpPr>
          <p:nvPr/>
        </p:nvSpPr>
        <p:spPr>
          <a:xfrm>
            <a:off x="928253" y="4468431"/>
            <a:ext cx="4696691" cy="685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6º, V, 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 7º, 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Figtree"/>
              </a:rPr>
              <a:t>§ </a:t>
            </a:r>
            <a:r>
              <a:rPr lang="pt-BR" sz="1400" dirty="0">
                <a:solidFill>
                  <a:schemeClr val="bg1"/>
                </a:solidFill>
                <a:latin typeface="Figtree"/>
              </a:rPr>
              <a:t>1</a:t>
            </a:r>
            <a:r>
              <a:rPr lang="pt-BR" sz="1400" b="0" i="0" dirty="0">
                <a:solidFill>
                  <a:schemeClr val="bg1"/>
                </a:solidFill>
                <a:effectLst/>
                <a:latin typeface="Figtree"/>
              </a:rPr>
              <a:t>º, I, i, </a:t>
            </a: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12, I, c, Provimento 134/CNJ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400" dirty="0">
                <a:solidFill>
                  <a:schemeClr val="bg1"/>
                </a:solidFill>
                <a:latin typeface="Figtree" pitchFamily="50" charset="0"/>
              </a:rPr>
              <a:t>Art. 46, LGPD</a:t>
            </a:r>
          </a:p>
        </p:txBody>
      </p:sp>
      <p:pic>
        <p:nvPicPr>
          <p:cNvPr id="5" name="Gráfico 4" descr="Bloqueio com preenchimento sólido">
            <a:extLst>
              <a:ext uri="{FF2B5EF4-FFF2-40B4-BE49-F238E27FC236}">
                <a16:creationId xmlns:a16="http://schemas.microsoft.com/office/drawing/2014/main" id="{7C17A495-DBC0-CD42-3343-E4CA81590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2040" y="-143068"/>
            <a:ext cx="1722479" cy="1722479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5FCF5C09-09A4-120B-2E27-72FC79C23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11" y="539309"/>
            <a:ext cx="7873900" cy="85397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Segurança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82C09C2-72B2-43A1-98B0-FF9C3F5534F9}"/>
              </a:ext>
            </a:extLst>
          </p:cNvPr>
          <p:cNvSpPr txBox="1">
            <a:spLocks/>
          </p:cNvSpPr>
          <p:nvPr/>
        </p:nvSpPr>
        <p:spPr>
          <a:xfrm>
            <a:off x="729775" y="705564"/>
            <a:ext cx="787390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Segurança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180F3A12-4D0B-5C48-E13A-6843B961244C}"/>
              </a:ext>
            </a:extLst>
          </p:cNvPr>
          <p:cNvSpPr txBox="1">
            <a:spLocks/>
          </p:cNvSpPr>
          <p:nvPr/>
        </p:nvSpPr>
        <p:spPr>
          <a:xfrm>
            <a:off x="7414439" y="454169"/>
            <a:ext cx="7873900" cy="85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Segurança</a:t>
            </a:r>
          </a:p>
        </p:txBody>
      </p:sp>
    </p:spTree>
    <p:extLst>
      <p:ext uri="{BB962C8B-B14F-4D97-AF65-F5344CB8AC3E}">
        <p14:creationId xmlns:p14="http://schemas.microsoft.com/office/powerpoint/2010/main" val="4376378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15448D5D481C74885CBF0231414BD72" ma:contentTypeVersion="16" ma:contentTypeDescription="Crie um novo documento." ma:contentTypeScope="" ma:versionID="387f9d606cdf869b2f9a68daa17e3724">
  <xsd:schema xmlns:xsd="http://www.w3.org/2001/XMLSchema" xmlns:xs="http://www.w3.org/2001/XMLSchema" xmlns:p="http://schemas.microsoft.com/office/2006/metadata/properties" xmlns:ns2="2805b1ce-218a-4c7e-a4f2-d1f9eec0167f" xmlns:ns3="a896c254-05de-4cc1-aa16-6565a40f7891" targetNamespace="http://schemas.microsoft.com/office/2006/metadata/properties" ma:root="true" ma:fieldsID="869f3416b7d0a507f5b364916c7d9fd9" ns2:_="" ns3:_="">
    <xsd:import namespace="2805b1ce-218a-4c7e-a4f2-d1f9eec0167f"/>
    <xsd:import namespace="a896c254-05de-4cc1-aa16-6565a40f7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05b1ce-218a-4c7e-a4f2-d1f9eec016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73564c95-64bc-4e64-82a7-b20e4337b2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6c254-05de-4cc1-aa16-6565a40f7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89f0758-4ab1-46de-b09d-ec979f27ec2f}" ma:internalName="TaxCatchAll" ma:showField="CatchAllData" ma:web="a896c254-05de-4cc1-aa16-6565a40f7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850329-D014-453F-9EC9-C5485558B6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05b1ce-218a-4c7e-a4f2-d1f9eec0167f"/>
    <ds:schemaRef ds:uri="a896c254-05de-4cc1-aa16-6565a40f7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25C5E2-5A0F-4417-AE58-F05F38B5E2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</TotalTime>
  <Words>933</Words>
  <Application>Microsoft Office PowerPoint</Application>
  <PresentationFormat>Widescreen</PresentationFormat>
  <Paragraphs>188</Paragraphs>
  <Slides>37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Calibri Light</vt:lpstr>
      <vt:lpstr>Figtree</vt:lpstr>
      <vt:lpstr>Open Sans</vt:lpstr>
      <vt:lpstr>Open Sans Bold</vt:lpstr>
      <vt:lpstr>Open Sans Extra Bold Bold</vt:lpstr>
      <vt:lpstr>Vollkorn</vt:lpstr>
      <vt:lpstr>Tema do Office</vt:lpstr>
      <vt:lpstr>Apresentação do PowerPoint</vt:lpstr>
      <vt:lpstr>Dúvidas básicas</vt:lpstr>
      <vt:lpstr>Apresentação do PowerPoint</vt:lpstr>
      <vt:lpstr>Níveis de obrigação:</vt:lpstr>
      <vt:lpstr>Nas preliminares</vt:lpstr>
      <vt:lpstr>Etapas da Implementação</vt:lpstr>
      <vt:lpstr>Equipe de Governança</vt:lpstr>
      <vt:lpstr>Atividades de tratamento</vt:lpstr>
      <vt:lpstr>Segurança</vt:lpstr>
      <vt:lpstr>Segurança</vt:lpstr>
      <vt:lpstr>Transparência</vt:lpstr>
      <vt:lpstr>Transparência</vt:lpstr>
      <vt:lpstr>Canal de Atendimento ao Titular (RIB)</vt:lpstr>
      <vt:lpstr>Capacitação da Equipe</vt:lpstr>
      <vt:lpstr>Relação com funcionários</vt:lpstr>
      <vt:lpstr>Relação c/ Operadores</vt:lpstr>
      <vt:lpstr>Dúvidas frequentes</vt:lpstr>
      <vt:lpstr>Dúvidas básicas</vt:lpstr>
      <vt:lpstr>Ferramentas institucionais</vt:lpstr>
      <vt:lpstr>Canal de Atendimento ao Titular (RIB)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Mudanças na atividade-fim</vt:lpstr>
      <vt:lpstr>Apresentação do PowerPoint</vt:lpstr>
      <vt:lpstr>Transparência</vt:lpstr>
      <vt:lpstr>Publicidade Registral  x  Proteção de Dados </vt:lpstr>
      <vt:lpstr>Membros:</vt:lpstr>
      <vt:lpstr>O delegatário como titular de dados pessoais Case da Resolução 389 CNJ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Bruno Assis</dc:creator>
  <cp:lastModifiedBy>Bernardo Chezzi</cp:lastModifiedBy>
  <cp:revision>16</cp:revision>
  <dcterms:created xsi:type="dcterms:W3CDTF">2022-09-09T17:26:33Z</dcterms:created>
  <dcterms:modified xsi:type="dcterms:W3CDTF">2022-11-10T14:11:19Z</dcterms:modified>
</cp:coreProperties>
</file>