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75" r:id="rId13"/>
    <p:sldId id="267" r:id="rId14"/>
    <p:sldId id="276" r:id="rId15"/>
    <p:sldId id="268" r:id="rId16"/>
    <p:sldId id="269" r:id="rId17"/>
    <p:sldId id="277" r:id="rId18"/>
    <p:sldId id="270" r:id="rId19"/>
    <p:sldId id="278" r:id="rId20"/>
    <p:sldId id="279" r:id="rId21"/>
    <p:sldId id="280" r:id="rId22"/>
    <p:sldId id="281" r:id="rId23"/>
    <p:sldId id="282" r:id="rId24"/>
    <p:sldId id="271" r:id="rId25"/>
    <p:sldId id="283" r:id="rId26"/>
    <p:sldId id="284" r:id="rId27"/>
    <p:sldId id="272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73" r:id="rId36"/>
    <p:sldId id="295" r:id="rId37"/>
    <p:sldId id="296" r:id="rId38"/>
    <p:sldId id="297" r:id="rId39"/>
    <p:sldId id="301" r:id="rId40"/>
    <p:sldId id="293" r:id="rId41"/>
    <p:sldId id="306" r:id="rId42"/>
    <p:sldId id="307" r:id="rId43"/>
    <p:sldId id="308" r:id="rId44"/>
    <p:sldId id="303" r:id="rId45"/>
    <p:sldId id="304" r:id="rId46"/>
    <p:sldId id="305" r:id="rId47"/>
    <p:sldId id="309" r:id="rId48"/>
    <p:sldId id="310" r:id="rId49"/>
    <p:sldId id="311" r:id="rId50"/>
    <p:sldId id="274" r:id="rId51"/>
    <p:sldId id="294" r:id="rId52"/>
    <p:sldId id="299" r:id="rId53"/>
    <p:sldId id="300" r:id="rId54"/>
    <p:sldId id="263" r:id="rId5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000000"/>
    <a:srgbClr val="E9511D"/>
    <a:srgbClr val="FBBA44"/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BFB1C-E4D8-E486-A68A-AED4FDF39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90A5E9-A783-4593-A12E-DCAC5E289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7D2986-036C-E672-EABA-B92B2C67F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7BFEB9F-ED54-4E29-B388-6BD95E65B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419C41B-8FE7-1359-966E-6D683F19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84C51CA-C91A-A58C-DACB-25F9262285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27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EC1808-BB87-B351-187F-F04A54D78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D936341-7C9C-BE37-7F7B-17F3D0D418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D6466E-9D94-AD94-82AD-2E334505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640B06-2E50-3C50-4BF7-BC9E8F0E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3857B8-968A-B878-93A5-B22F23988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5288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5805F34-4AFF-7E73-3D4B-CD5EC6FE1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0042BBD-0353-E431-FE00-9F51703EE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C06D0E-3EB2-C6D7-E3C3-E1F30791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E3FD4F-260A-E942-4A22-B1A217703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8888913-0C29-9E33-C922-52732456C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8751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CA8EB3-EA00-5DCD-53D5-46AB5874C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BB77C40-378C-6593-9371-9A88263A9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DC1341-75CB-148A-8851-278BAFF6F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E87C5A-8582-6CE0-976F-85421F94B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2EB87A-E8BA-57E1-0B6B-7E2CAF461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74373F2-4EA4-B301-AF53-8899502A1E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604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570A05-B906-9F84-D5DC-BC5037E7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4D5338-5DDE-E5E6-F6E0-FE621AE5D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F41355-F77E-1801-444A-395431C1C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0712284-CE68-0E87-0B11-1E1CB078D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62D55C-41F8-9078-7E22-2DBD26DB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C83B26B-FD79-5A3E-E45C-C8ABF8891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60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8BF30-FAFD-28D6-08D4-CC9DAF238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E6DFDA-136C-54DE-9F96-8FCB48BEB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A39FC57-D87D-A16E-B50A-1B68B4C7B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4825E20-7574-1A92-9A68-5831DB032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C510DA-D484-65A9-FFF7-CABB47C5E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A83637-EDD3-4925-F4DA-B8249DFCB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010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57D78-7E90-C2D9-8EF2-6C8EF7691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9DF6A12-3C9F-D2A9-A6C9-7CD4484BB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F8F326-830C-5F1C-3C88-6AE0B7E78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EEDFB0E-AE75-9CF8-CF63-A26AB0FB31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6164042-D23B-7C76-0C1F-CD5019886C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73B7415-5DA4-FA1B-DC73-E19F9B4FF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81A6D3E-7A47-DD89-0F78-17C12E11B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62B2E30-4094-0670-4F08-0C62B9059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903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A82E87-F1AA-AF58-9055-7D7054523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20D32A4-55F3-6CBF-0F2E-4DB27EE0F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2A78D70-9B40-E392-EDC6-51A3B53AA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95428C1-57F7-106B-776F-3F2EC9DF3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9933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27C25E8-57D4-3795-535C-7DB43D5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351616D-4215-1F21-23A7-FB335F9CE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EE4BCBF-3F0D-DF02-7E53-B8C108070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553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61446-6CD9-3D82-FD97-A7DF21364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DC6031-136D-C3C5-9980-68B59E3B2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FD7D77E-977E-F8A7-A3CB-937E9D025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7352B83-E997-CFDD-096D-022A20441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7751F30-BD24-9ADF-DD96-918FBF34A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FBDB4B-1C80-457F-A65D-31D46D92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4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FAE9AE-D5F1-BBC9-9284-9180D49A3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F4E5772-F041-B601-937E-BB25BAA757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9D7088E-7BCC-D5A5-918D-4EC5F2636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C6FEF2-F56F-CCAD-0C31-6BBF15E96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1162329-C688-8463-F59B-1C23A9107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2CCA11-484F-3A72-398E-61FCCC93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6072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1DE3570-784C-3D78-8B60-E20D4F25B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08DEA41-5984-32FB-664C-128CE2767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22FD66-C57D-4629-BC8F-BAB8C4D8F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B834D-E807-4003-8298-B79337A51B1A}" type="datetimeFigureOut">
              <a:rPr lang="pt-BR" smtClean="0"/>
              <a:t>10/11/2022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001A39-DF12-857F-89D3-2641FC30F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4C1352-76AA-9489-334F-0409D44569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B9782-79CE-4FF8-96A4-091DD8A572E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57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lanalto.gov.br/ccivil_03/_Ato2019-2022/2022/Lei/L14382.htm#art16" TargetMode="External"/><Relationship Id="rId2" Type="http://schemas.openxmlformats.org/officeDocument/2006/relationships/hyperlink" Target="https://www.planalto.gov.br/ccivil_03/_Ato2007-2010/2009/Lei/L11977.htm#art37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lanalto.gov.br/ccivil_03/_Ato2019-2022/2021/Lei/L14118.htm#art23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aeb/pt-br" TargetMode="External"/><Relationship Id="rId2" Type="http://schemas.openxmlformats.org/officeDocument/2006/relationships/hyperlink" Target="https://riobranco.geocracia.co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89DC825-F675-2ADC-BDE4-11C45C586D82}"/>
              </a:ext>
            </a:extLst>
          </p:cNvPr>
          <p:cNvSpPr/>
          <p:nvPr/>
        </p:nvSpPr>
        <p:spPr>
          <a:xfrm>
            <a:off x="2318327" y="2864886"/>
            <a:ext cx="7044132" cy="120975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48F0DD8-21D3-6F7D-FFF2-A1AB05D254D5}"/>
              </a:ext>
            </a:extLst>
          </p:cNvPr>
          <p:cNvSpPr txBox="1"/>
          <p:nvPr/>
        </p:nvSpPr>
        <p:spPr>
          <a:xfrm>
            <a:off x="2410691" y="2931155"/>
            <a:ext cx="6587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rgbClr val="FBBA44"/>
                </a:solidFill>
                <a:latin typeface="Vollkorn" panose="00000500000000000000" pitchFamily="50" charset="0"/>
              </a:rPr>
              <a:t>Conheça o Munícipio a partir do SRI</a:t>
            </a:r>
          </a:p>
          <a:p>
            <a:pPr algn="ctr"/>
            <a:r>
              <a:rPr lang="pt-BR" sz="3200" dirty="0">
                <a:solidFill>
                  <a:srgbClr val="FBBA44"/>
                </a:solidFill>
                <a:latin typeface="Vollkorn" panose="00000500000000000000" pitchFamily="50" charset="0"/>
              </a:rPr>
              <a:t>(Dados estatísticos do RI)</a:t>
            </a:r>
          </a:p>
        </p:txBody>
      </p:sp>
    </p:spTree>
    <p:extLst>
      <p:ext uri="{BB962C8B-B14F-4D97-AF65-F5344CB8AC3E}">
        <p14:creationId xmlns:p14="http://schemas.microsoft.com/office/powerpoint/2010/main" val="695853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Mapa inteligencia territorial">
            <a:extLst>
              <a:ext uri="{FF2B5EF4-FFF2-40B4-BE49-F238E27FC236}">
                <a16:creationId xmlns:a16="http://schemas.microsoft.com/office/drawing/2014/main" id="{E214D7B2-4B5C-F911-410F-D9A76ECD96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116" y="0"/>
            <a:ext cx="90791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353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5D86FFFA-B556-B23A-D194-F1CC455595B0}"/>
              </a:ext>
            </a:extLst>
          </p:cNvPr>
          <p:cNvSpPr/>
          <p:nvPr/>
        </p:nvSpPr>
        <p:spPr>
          <a:xfrm>
            <a:off x="17257" y="16087"/>
            <a:ext cx="5151120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2FEA6DD4-4B49-187B-4239-791DE8DD4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77" y="232304"/>
            <a:ext cx="5151120" cy="836507"/>
          </a:xfrm>
        </p:spPr>
        <p:txBody>
          <a:bodyPr>
            <a:normAutofit/>
          </a:bodyPr>
          <a:lstStyle/>
          <a:p>
            <a:r>
              <a:rPr lang="pt-BR" dirty="0"/>
              <a:t>Inteligência Territorial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549A0527-432E-21E8-935E-621AAD57E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" name="Espaço Reservado para Conteúdo 4">
            <a:extLst>
              <a:ext uri="{FF2B5EF4-FFF2-40B4-BE49-F238E27FC236}">
                <a16:creationId xmlns:a16="http://schemas.microsoft.com/office/drawing/2014/main" id="{AAC06CE8-A586-2880-E148-AB9A92D18B7E}"/>
              </a:ext>
            </a:extLst>
          </p:cNvPr>
          <p:cNvPicPr>
            <a:picLocks/>
          </p:cNvPicPr>
          <p:nvPr/>
        </p:nvPicPr>
        <p:blipFill rotWithShape="1">
          <a:blip r:embed="rId2"/>
          <a:stretch/>
        </p:blipFill>
        <p:spPr bwMode="auto">
          <a:xfrm>
            <a:off x="1146207" y="1285028"/>
            <a:ext cx="10207593" cy="4762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0846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549A0527-432E-21E8-935E-621AAD57E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3A8CAECC-7235-32F6-0BAC-984D8B96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4">
            <a:extLst>
              <a:ext uri="{FF2B5EF4-FFF2-40B4-BE49-F238E27FC236}">
                <a16:creationId xmlns:a16="http://schemas.microsoft.com/office/drawing/2014/main" id="{7677AF97-88FF-BF8F-9347-C0D4244D3E50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6" t="2311" r="21036" b="15330"/>
          <a:stretch/>
        </p:blipFill>
        <p:spPr bwMode="auto">
          <a:xfrm rot="16200000">
            <a:off x="2492071" y="-2492071"/>
            <a:ext cx="7207859" cy="1219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8419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1054793" y="1381760"/>
            <a:ext cx="10679084" cy="4094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dirty="0">
                <a:solidFill>
                  <a:schemeClr val="tx1"/>
                </a:solidFill>
                <a:latin typeface="+mn-lt"/>
              </a:rPr>
              <a:t>República</a:t>
            </a:r>
          </a:p>
          <a:p>
            <a:pPr algn="just"/>
            <a:endParaRPr lang="pt-BR" sz="24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pt-BR" sz="2400" dirty="0">
                <a:solidFill>
                  <a:schemeClr val="tx1"/>
                </a:solidFill>
                <a:latin typeface="+mn-lt"/>
              </a:rPr>
              <a:t>República ontem, Reino hoje, Império, tais são as fantásticas mutações do cenário das nações. </a:t>
            </a:r>
          </a:p>
          <a:p>
            <a:pPr algn="just"/>
            <a:endParaRPr lang="pt-BR" sz="24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pt-BR" sz="2400" dirty="0">
                <a:solidFill>
                  <a:schemeClr val="tx1"/>
                </a:solidFill>
                <a:latin typeface="+mn-lt"/>
              </a:rPr>
              <a:t>A nação, agora livre, pode ser escravizada amanhã.</a:t>
            </a:r>
          </a:p>
          <a:p>
            <a:pPr algn="just"/>
            <a:endParaRPr lang="pt-BR" sz="2400" dirty="0">
              <a:solidFill>
                <a:schemeClr val="tx1"/>
              </a:solidFill>
              <a:latin typeface="+mn-lt"/>
            </a:endParaRPr>
          </a:p>
          <a:p>
            <a:pPr algn="just"/>
            <a:r>
              <a:rPr lang="pt-BR" sz="2400" dirty="0">
                <a:solidFill>
                  <a:schemeClr val="tx1"/>
                </a:solidFill>
                <a:latin typeface="+mn-lt"/>
              </a:rPr>
              <a:t>Em pleno direito do povo, a Majestade da lei deve defender-se dela, se de um momento a outro um usurpador declarar sua vontade, somente a lei.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412238" y="341967"/>
            <a:ext cx="8932489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158" y="344637"/>
            <a:ext cx="8514082" cy="853975"/>
          </a:xfrm>
        </p:spPr>
        <p:txBody>
          <a:bodyPr>
            <a:noAutofit/>
          </a:bodyPr>
          <a:lstStyle/>
          <a:p>
            <a:r>
              <a:rPr lang="pt-BR" sz="3000" b="1" dirty="0">
                <a:latin typeface="+mj-lt"/>
                <a:cs typeface="Teko" panose="020B0604020202020204" charset="0"/>
              </a:rPr>
              <a:t>REFLEXÕES DA LITERATURA ESPECIALIZADA MUNDIAL</a:t>
            </a:r>
            <a:endParaRPr lang="pt-BR" sz="30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774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314038" y="1114665"/>
            <a:ext cx="11637817" cy="5276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Art. 76. O Sistema de Registro Eletrônico de Imóveis (SREI) será implementado e operado, em âmbito nacional, pelo Operador Nacional do Sistema de Registro Eletrônico de Imóveis (ONR). </a:t>
            </a: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1º O procedimento administrativo e os atos de registro decorrentes da </a:t>
            </a:r>
            <a:r>
              <a:rPr kumimoji="0" lang="pt-BR" altLang="pt-BR" sz="2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Reurb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 serão feitos por meio eletrônico, nos termos dos </a:t>
            </a:r>
            <a:r>
              <a:rPr kumimoji="0" lang="pt-BR" altLang="pt-BR" sz="2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  <a:hlinkClick r:id="rId2"/>
              </a:rPr>
              <a:t>arts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  <a:hlinkClick r:id="rId2"/>
              </a:rPr>
              <a:t>. 37 a 41 da Lei nº 11.977, de 7 de julho de 2009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. </a:t>
            </a: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  <a:hlinkClick r:id="rId3"/>
              </a:rPr>
              <a:t>(Redação dada pela Lei nº 14.382, de 2022)</a:t>
            </a: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2º O ONR será organizado como pessoa jurídica de direito privado, sem fins lucrativos. </a:t>
            </a: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3º (VETADO). </a:t>
            </a: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4º Caberá à Corregedoria Nacional de Justiça do Conselho Nacional de Justiça exercer a função de agente regulador do ONR e zelar pelo cumprimento de seu estatuto. </a:t>
            </a: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5º As unidades do serviço de registro de imóveis dos Estados e do Distrito Federal integram o SREI e ficam vinculadas ao ONR. </a:t>
            </a:r>
            <a:endParaRPr kumimoji="0" lang="pt-BR" altLang="pt-BR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314038" y="73350"/>
            <a:ext cx="11637817" cy="104131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358" y="167020"/>
            <a:ext cx="9133842" cy="853975"/>
          </a:xfrm>
        </p:spPr>
        <p:txBody>
          <a:bodyPr>
            <a:noAutofit/>
          </a:bodyPr>
          <a:lstStyle/>
          <a:p>
            <a:br>
              <a:rPr lang="pt-BR" altLang="pt-BR" sz="4400" b="1" dirty="0"/>
            </a:br>
            <a:r>
              <a:rPr lang="pt-BR" altLang="pt-BR" sz="3300" b="1" dirty="0"/>
              <a:t>SISTEMA DE REGISTRO ELETRÔNICO- </a:t>
            </a:r>
            <a:br>
              <a:rPr lang="pt-BR" altLang="pt-BR" sz="3300" b="1" dirty="0"/>
            </a:br>
            <a:r>
              <a:rPr lang="pt-BR" altLang="pt-BR" sz="3300" b="1" dirty="0"/>
              <a:t>MP - 759/2016, convertida na Lei nº 13.465/17</a:t>
            </a:r>
            <a:br>
              <a:rPr lang="es-ES" altLang="pt-BR" b="1" dirty="0"/>
            </a:b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50734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172718" y="1114665"/>
            <a:ext cx="11806846" cy="5324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6º Os serviços eletrônicos serão disponibilizados, sem ônus, ao Poder Judiciário, ao Poder Executivo federal, ao Ministério Público, aos entes públicos previstos nos regimentos de custas e emolumentos dos Estados e do Distrito Federal, e aos órgãos encarregados de investigações criminais, fiscalização tributária e recuperação de ativos. 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7º A administração pública federal acessará as informações do SREI por meio do Sistema Nacional de Gestão de Informações Territoriais (</a:t>
            </a:r>
            <a:r>
              <a:rPr kumimoji="0" lang="pt-BR" altLang="pt-BR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Sinter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), na forma de regulamento. 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8º (VETADO). 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9º Fica criado o fundo para a implementação e custeio do SREI, que será gerido pelo ONR e subvencionado pelas unidades do serviço de registro de imóveis dos Estados e do Distrito Federal referidas no § 5º deste artigo. 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  <a:hlinkClick r:id="rId2"/>
              </a:rPr>
              <a:t>(Incluído pela Lei nº 14.118, de 2021)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pPr marL="0" marR="0" lvl="0" indent="2222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</a:rPr>
              <a:t>§ 10. Caberá ao agente regulador do ONR disciplinar a instituição da receita do fundo para a implementação e o custeio do registro eletrônico de imóveis, estabelecer as cotas de participação das unidades de registro de imóveis do País, fiscalizar o recolhimento e supervisionar a aplicação dos recursos e as despesas do gestor, sem prejuízo da fiscalização ordinária e própria como for prevista nos estatutos. 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 panose="020B0604020202020204" pitchFamily="34" charset="0"/>
                <a:hlinkClick r:id="rId2"/>
              </a:rPr>
              <a:t>(Incluído pela Lei nº 14.118, de 2021)</a:t>
            </a:r>
            <a:endParaRPr kumimoji="0" lang="pt-BR" altLang="pt-B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72718" y="73350"/>
            <a:ext cx="11806846" cy="1041316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438" y="167020"/>
            <a:ext cx="8575042" cy="853975"/>
          </a:xfrm>
        </p:spPr>
        <p:txBody>
          <a:bodyPr>
            <a:noAutofit/>
          </a:bodyPr>
          <a:lstStyle/>
          <a:p>
            <a:br>
              <a:rPr lang="pt-BR" altLang="pt-BR" sz="4400" b="1" dirty="0"/>
            </a:br>
            <a:r>
              <a:rPr lang="pt-BR" altLang="pt-BR" sz="3300" b="1" dirty="0"/>
              <a:t>SISTEMA DE REGISTRO ELETRÔNICO- </a:t>
            </a:r>
            <a:br>
              <a:rPr lang="pt-BR" altLang="pt-BR" sz="3300" b="1" dirty="0"/>
            </a:br>
            <a:r>
              <a:rPr lang="pt-BR" altLang="pt-BR" sz="3300" b="1" dirty="0"/>
              <a:t>MP - 759/2016, convertida na Lei nº 13.465/17</a:t>
            </a:r>
            <a:br>
              <a:rPr lang="es-ES" altLang="pt-BR" b="1" dirty="0"/>
            </a:b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989930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71120" y="1584960"/>
            <a:ext cx="11998960" cy="499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O primeiro processo identificado para o sucesso do projeto é o levantamento das informações já cadastradas do sistema SIGEF que se encontram disponíveis no link [</a:t>
            </a:r>
            <a:r>
              <a:rPr lang="pt-BR" sz="2400" b="0" strike="noStrike" spc="-1" dirty="0">
                <a:solidFill>
                  <a:srgbClr val="00B0F0"/>
                </a:solidFill>
                <a:latin typeface="Trebuchet MS" panose="020B0603020202020204"/>
                <a:ea typeface="Trebuchet MS" panose="020B0603020202020204"/>
              </a:rPr>
              <a:t>http://acervofundiario.incra.gov.br/acervo/</a:t>
            </a:r>
            <a:r>
              <a:rPr lang="pt-BR" sz="2400" b="0" strike="noStrike" spc="-1" dirty="0" err="1">
                <a:solidFill>
                  <a:srgbClr val="00B0F0"/>
                </a:solidFill>
                <a:latin typeface="Trebuchet MS" panose="020B0603020202020204"/>
                <a:ea typeface="Trebuchet MS" panose="020B0603020202020204"/>
              </a:rPr>
              <a:t>acv.php</a:t>
            </a: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].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Em posse destas informações o profissional qualificado (Especialidade), fará um filtro para identificar no sistema as áreas do tipo 01 e 02, que  correspondem respectivamente a: </a:t>
            </a:r>
            <a:r>
              <a:rPr lang="pt-BR" sz="2400" b="1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Imóveis Certificados SIGEF</a:t>
            </a: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  e </a:t>
            </a:r>
            <a:r>
              <a:rPr lang="pt-BR" sz="2400" b="1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Imóveis Certificados SNCI</a:t>
            </a: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.  Posteriormente, irão capacitar os colaboradores das serventias para execução deste processo, com a finalidade de expandir o projeto piloto para as demais serventias do Estado de Mato Grosso.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Nesse processo de levantamento, o analista de georreferenciamento também poderá utilizar outras fontes para identificação e cadastro, como por exemplo o  sistema (CAR), plantas e memoriais arquivados na serventia, etc...</a:t>
            </a:r>
            <a:endParaRPr lang="pt-BR" sz="2400" b="0" strike="noStrike" spc="-1" dirty="0">
              <a:latin typeface="Arial" panose="020B0604020202020204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71120" y="274320"/>
            <a:ext cx="6883862" cy="1310640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5" y="0"/>
            <a:ext cx="5965255" cy="149028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</a:br>
            <a: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Passos do Projeto:</a:t>
            </a:r>
            <a:b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</a:br>
            <a: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01 - Levantamento de dados:</a:t>
            </a:r>
            <a:endParaRPr lang="pt-BR" sz="2800" b="0" strike="noStrike" spc="-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10168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0" y="1426418"/>
            <a:ext cx="11998960" cy="429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Neste processo será aplicado um filtro comparativo das informações levantadas na etapa 01, identificando as matrículas da serventia afim de selecionar quais estão georreferenciadas e quais que deverão passar pelo processo de levantamento de dados.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A busca das informações inexistentes será executada pelo analista de georreferenciamento qualificado que padronizará o processo de levantamento utilizando de tecnologias como imagens de satélite, busca nos registros internos da serventia restituição de memoriais descritivos das matrículas.</a:t>
            </a:r>
            <a:endParaRPr lang="pt-BR" sz="2400" b="0" strike="noStrike" spc="-1" dirty="0">
              <a:latin typeface="Arial" panose="020B0604020202020204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71120" y="274320"/>
            <a:ext cx="6758609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73694"/>
            <a:ext cx="5920409" cy="8539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02 – Filtro comparativo:</a:t>
            </a:r>
            <a:endParaRPr lang="pt-BR" sz="2800" b="0" strike="noStrike" spc="-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95787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0" y="1426418"/>
            <a:ext cx="11998960" cy="4297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29337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Após o processo de levantamento das informações da etapa 02, será utilizado o sistema </a:t>
            </a:r>
            <a:r>
              <a:rPr lang="pt-BR" sz="2400" b="0" strike="noStrike" spc="-1" dirty="0" err="1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QGis</a:t>
            </a: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 (open </a:t>
            </a:r>
            <a:r>
              <a:rPr lang="pt-BR" sz="2400" b="0" strike="noStrike" spc="-1" dirty="0" err="1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source</a:t>
            </a: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) para cadastrá-las em camadas: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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Imóveis Certificados e averbados na respectiva matrícula;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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Imóveis Certificados SIGEF não averbados;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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Imóveis Certificados SNCI (Lei 10267/2001) não averbados;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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Matriculas não Certificadas;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" panose="05000000000000000000" pitchFamily="2" charset="2"/>
              <a:buChar char="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Posse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Com essa base de dados já formada, auxiliará a serventia para utilizá-la nos processos internos bem como para a integração da próxima etapa.</a:t>
            </a:r>
            <a:endParaRPr lang="pt-BR" sz="2400" b="0" strike="noStrike" spc="-1" dirty="0">
              <a:latin typeface="Arial" panose="020B0604020202020204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71120" y="274320"/>
            <a:ext cx="6758609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73694"/>
            <a:ext cx="5920409" cy="8539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03 – Cadastramento local:</a:t>
            </a:r>
            <a:endParaRPr lang="pt-BR" sz="2800" b="0" strike="noStrike" spc="-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97976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71120" y="1574800"/>
            <a:ext cx="11998960" cy="4159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Neste processo será criado um banco de dados interligado com a Central Eletrônica de Integração e Informação (CEI-MT), para armazenar as informações levantadas pelas etapas 01, 02 e 03. Uma vez com este banco de dados alimentado, a próxima etapa será a integração com outros atores como Cartório, Tribunal de Justiça, SINTER/CIB e outros.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O banco de dados a ser utilizado será o PostgreSQL com a extensão espacial (</a:t>
            </a:r>
            <a:r>
              <a:rPr lang="pt-BR" sz="2400" b="0" strike="noStrike" spc="-1" dirty="0" err="1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Posgis</a:t>
            </a: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).</a:t>
            </a:r>
            <a:endParaRPr lang="pt-BR" sz="2400" b="0" strike="noStrike" spc="-1" dirty="0">
              <a:latin typeface="Arial" panose="020B0604020202020204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71120" y="274320"/>
            <a:ext cx="6758609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73694"/>
            <a:ext cx="5920409" cy="8539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04 – Banco de Dados:</a:t>
            </a:r>
            <a:endParaRPr lang="pt-BR" sz="2800" b="0" strike="noStrike" spc="-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63372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8B10EF-44FB-C460-1140-D01FC0F56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2876"/>
            <a:ext cx="3879574" cy="853975"/>
          </a:xfrm>
        </p:spPr>
        <p:txBody>
          <a:bodyPr>
            <a:normAutofit fontScale="90000"/>
          </a:bodyPr>
          <a:lstStyle/>
          <a:p>
            <a:pPr algn="r">
              <a:lnSpc>
                <a:spcPct val="100000"/>
              </a:lnSpc>
              <a:spcBef>
                <a:spcPts val="1000"/>
              </a:spcBef>
            </a:pPr>
            <a:br>
              <a:rPr lang="pt-BR" sz="4400" b="0" strike="noStrike" spc="-1" dirty="0">
                <a:latin typeface="Arial" panose="020B0604020202020204"/>
              </a:rPr>
            </a:br>
            <a:endParaRPr lang="pt-BR" sz="4400" b="0" strike="noStrike" spc="-1" dirty="0">
              <a:latin typeface="Arial" panose="020B0604020202020204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2E9010D-9AFD-D9ED-EF7B-67A3B5BA5128}"/>
              </a:ext>
            </a:extLst>
          </p:cNvPr>
          <p:cNvPicPr/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029433" y="59815"/>
            <a:ext cx="5911271" cy="6225309"/>
          </a:xfrm>
          <a:prstGeom prst="rect">
            <a:avLst/>
          </a:prstGeom>
          <a:ln>
            <a:noFill/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F74C8DB-16DB-2B32-87A7-7253917E6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579" y="4151524"/>
            <a:ext cx="4429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99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60628" y="1497538"/>
            <a:ext cx="11998960" cy="47711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É a etapa mais importante do processo, sendo que a atualização será feita pelo mecanismo já existente da CEI-MT.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Atualmente o processo funciona com o recebimento das informações diárias de índices e imagem da matrícula do imóvel.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E para complementar os dados da matrícula de cada imóvel georreferenciado, o formato de arquivo utilizado poderá ser o </a:t>
            </a:r>
            <a:r>
              <a:rPr lang="pt-BR" sz="2400" b="0" strike="noStrike" spc="-1" dirty="0" err="1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shapefile</a:t>
            </a: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 ou outro que melhor atender o envio das informações.</a:t>
            </a:r>
            <a:endParaRPr lang="pt-BR" sz="24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24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Como a CEI-MT já faz a distribuição das informações entre Centrais e o SINTER, desta forma também poderá ser feito com o arquivo de GEO atualizado para consulta.</a:t>
            </a:r>
            <a:endParaRPr lang="pt-BR" sz="2400" b="0" strike="noStrike" spc="-1" dirty="0">
              <a:latin typeface="Arial" panose="020B0604020202020204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71120" y="274320"/>
            <a:ext cx="6758609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373694"/>
            <a:ext cx="5920409" cy="8539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05 - Atualização dos dados do georreferenciamento:</a:t>
            </a:r>
            <a:endParaRPr lang="pt-BR" sz="2800" b="0" strike="noStrike" spc="-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21518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0" y="853974"/>
            <a:ext cx="11998960" cy="5922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O resultado dos processos anteriores reunirá as informações importantes para todos os atores, com o propósito de promover a localização da matrícula como: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 err="1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Nr</a:t>
            </a: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. CNS;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 err="1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Nr</a:t>
            </a: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. da matrícula;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Indicador pessoal da matrícula;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Indicador real da matrícula;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Imagem da matrícula;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Dados georreferenciados da matrícula (Localização geográfica);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Protocolo da CEI-MT;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Lote ou protocolo do </a:t>
            </a:r>
            <a:r>
              <a:rPr lang="pt-BR" sz="1500" b="0" strike="noStrike" spc="-1" dirty="0" err="1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Sinter</a:t>
            </a: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Identificador da central de registradores;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E desta forma podendo na publicação ou integração oferecer as serventias do Estado de Mato Grosso e outros que são interligados a CEI-MT, a ter acesso as informações da(s) matrícula(s) consultada(s), o que auxiliará o registrador de imóveis ou servidores, tornando a tomada de decisão muito mais célere e segura juridicamente. </a:t>
            </a:r>
            <a:endParaRPr lang="pt-BR" sz="1500" b="0" strike="noStrike" spc="-1" dirty="0">
              <a:latin typeface="Arial" panose="020B0604020202020204"/>
            </a:endParaRPr>
          </a:p>
          <a:p>
            <a:pPr marL="342900" indent="-293370" algn="just">
              <a:lnSpc>
                <a:spcPct val="10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charset="2"/>
              <a:buChar char=""/>
            </a:pPr>
            <a:r>
              <a:rPr lang="pt-BR" sz="1500" b="0" strike="noStrike" spc="-1" dirty="0">
                <a:solidFill>
                  <a:srgbClr val="404040"/>
                </a:solidFill>
                <a:latin typeface="Trebuchet MS" panose="020B0603020202020204"/>
                <a:ea typeface="Trebuchet MS" panose="020B0603020202020204"/>
              </a:rPr>
              <a:t>A publicação e integração também seguirá o processo e as regras já existentes no Provimento nº 84/2014 expedido pela Corregedoria-Geral da Justiça do Estado de Mato Grosso.</a:t>
            </a:r>
            <a:endParaRPr lang="pt-BR" sz="1500" b="0" strike="noStrike" spc="-1" dirty="0">
              <a:latin typeface="Arial" panose="020B0604020202020204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0" y="0"/>
            <a:ext cx="6563360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" y="0"/>
            <a:ext cx="6408421" cy="8539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2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06 - Publicação e interoperabilidade:</a:t>
            </a:r>
            <a:endParaRPr lang="pt-BR" sz="2800" b="0" strike="noStrike" spc="-1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07433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645919" y="186265"/>
            <a:ext cx="8900162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431" y="285639"/>
            <a:ext cx="7709138" cy="853975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/>
              <a:t>MATRÍCULAS COM DESCRIÇÕES PRECÁRIAS</a:t>
            </a:r>
            <a:endParaRPr lang="pt-BR" sz="3200" b="1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9AE979D-3DF5-B6B4-4B77-87C42C5725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6" r="5045" b="71533"/>
          <a:stretch>
            <a:fillRect/>
          </a:stretch>
        </p:blipFill>
        <p:spPr>
          <a:xfrm>
            <a:off x="71370" y="1357561"/>
            <a:ext cx="6218842" cy="401707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61005D7-9BC2-CAC2-1FA0-C1660F131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5" t="57505" r="3876" b="5283"/>
          <a:stretch>
            <a:fillRect/>
          </a:stretch>
        </p:blipFill>
        <p:spPr>
          <a:xfrm>
            <a:off x="6335911" y="1357560"/>
            <a:ext cx="5862861" cy="401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29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60960" y="519184"/>
            <a:ext cx="3769360" cy="1184472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5256"/>
            <a:ext cx="3830320" cy="853975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/>
              <a:t>MATRÍCULA </a:t>
            </a:r>
            <a:br>
              <a:rPr lang="pt-BR" sz="3200" b="1" dirty="0"/>
            </a:br>
            <a:r>
              <a:rPr lang="pt-BR" sz="3200" b="1" dirty="0"/>
              <a:t>DESCRIÇÃO PRECÁRIA</a:t>
            </a:r>
            <a:endParaRPr lang="pt-BR" sz="3200" b="1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22C74D7-7F39-C1FE-2A90-60ECE6C8CB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58" t="3487" r="3742" b="48102"/>
          <a:stretch>
            <a:fillRect/>
          </a:stretch>
        </p:blipFill>
        <p:spPr>
          <a:xfrm>
            <a:off x="4033520" y="81645"/>
            <a:ext cx="7955280" cy="640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32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645919" y="186265"/>
            <a:ext cx="8900162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431" y="285639"/>
            <a:ext cx="7709138" cy="853975"/>
          </a:xfrm>
        </p:spPr>
        <p:txBody>
          <a:bodyPr>
            <a:noAutofit/>
          </a:bodyPr>
          <a:lstStyle/>
          <a:p>
            <a:pPr algn="ctr"/>
            <a:r>
              <a:rPr lang="pt-BR" sz="3200" b="1" dirty="0"/>
              <a:t>RENÚNCIA DO DIREITO REAL DE PROPRIEDADE</a:t>
            </a:r>
            <a:endParaRPr lang="pt-BR" sz="3200" b="1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26CC7C4-BAB8-2DA2-35E8-B2DD9BFCE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6" t="47179" r="3648" b="15077"/>
          <a:stretch>
            <a:fillRect/>
          </a:stretch>
        </p:blipFill>
        <p:spPr>
          <a:xfrm>
            <a:off x="2718004" y="1338363"/>
            <a:ext cx="7232565" cy="479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412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5DEAC90-A180-591A-A6F0-96A84B70A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43" y="212007"/>
            <a:ext cx="11364278" cy="643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57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52DC3E1-5693-3D01-8AB3-74F2ED9D7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36" y="306962"/>
            <a:ext cx="11127264" cy="624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24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B521C65-465B-6471-757B-52B903CB8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55" y="323269"/>
            <a:ext cx="11005185" cy="621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86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38C2DE8-EE44-AB06-1555-2DBE5FFBE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510" y="569724"/>
            <a:ext cx="8856980" cy="506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34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971F56D-E964-FACC-26B0-72985727D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157162"/>
            <a:ext cx="10115550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16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E691AAC-A43B-B7B7-E026-A9DE1CE87D8E}"/>
              </a:ext>
            </a:extLst>
          </p:cNvPr>
          <p:cNvSpPr/>
          <p:nvPr/>
        </p:nvSpPr>
        <p:spPr>
          <a:xfrm>
            <a:off x="838200" y="1895060"/>
            <a:ext cx="4687957" cy="31805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135873-CB09-E0B2-275F-76905C3A5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7358" y="2385284"/>
            <a:ext cx="4687957" cy="203922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 i="1" spc="-45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pt-BR" sz="3500" i="1" spc="-45" dirty="0">
                <a:latin typeface="Arial" panose="020B0604020202020204" pitchFamily="34" charset="0"/>
                <a:cs typeface="Arial" panose="020B0604020202020204" pitchFamily="34" charset="0"/>
              </a:rPr>
              <a:t>Conhecer</a:t>
            </a:r>
            <a:r>
              <a:rPr lang="pt-BR" sz="3500" i="1" spc="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5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pt-BR" sz="3500" i="1" spc="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500" i="1" dirty="0">
                <a:latin typeface="Arial" panose="020B0604020202020204" pitchFamily="34" charset="0"/>
                <a:cs typeface="Arial" panose="020B0604020202020204" pitchFamily="34" charset="0"/>
              </a:rPr>
              <a:t>realidade</a:t>
            </a:r>
            <a:r>
              <a:rPr lang="pt-BR" sz="3500" i="1" spc="1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500" i="1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pt-BR" sz="3500" i="1" spc="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500" i="1" spc="-45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3500" i="1" spc="123" dirty="0">
                <a:latin typeface="Arial" panose="020B0604020202020204" pitchFamily="34" charset="0"/>
                <a:cs typeface="Arial" panose="020B0604020202020204" pitchFamily="34" charset="0"/>
              </a:rPr>
              <a:t>primeiro</a:t>
            </a:r>
            <a:r>
              <a:rPr lang="pt-BR" sz="3500" i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500" i="1" spc="82" dirty="0">
                <a:latin typeface="Arial" panose="020B0604020202020204" pitchFamily="34" charset="0"/>
                <a:cs typeface="Arial" panose="020B0604020202020204" pitchFamily="34" charset="0"/>
              </a:rPr>
              <a:t>passo</a:t>
            </a:r>
            <a:r>
              <a:rPr lang="pt-BR" sz="3500" i="1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500" i="1" spc="41" dirty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pt-BR" sz="3500" i="1" spc="141" dirty="0">
                <a:latin typeface="Arial" panose="020B0604020202020204" pitchFamily="34" charset="0"/>
                <a:cs typeface="Arial" panose="020B0604020202020204" pitchFamily="34" charset="0"/>
              </a:rPr>
              <a:t>transformá-</a:t>
            </a:r>
            <a:r>
              <a:rPr lang="pt-BR" sz="3500" i="1" spc="-23" dirty="0">
                <a:latin typeface="Arial" panose="020B0604020202020204" pitchFamily="34" charset="0"/>
                <a:cs typeface="Arial" panose="020B0604020202020204" pitchFamily="34" charset="0"/>
              </a:rPr>
              <a:t>la”</a:t>
            </a:r>
            <a:endParaRPr lang="pt-BR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>
              <a:latin typeface="Figtree" pitchFamily="50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8B10EF-44FB-C460-1140-D01FC0F56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2876"/>
            <a:ext cx="3879574" cy="853975"/>
          </a:xfrm>
        </p:spPr>
        <p:txBody>
          <a:bodyPr/>
          <a:lstStyle/>
          <a:p>
            <a:r>
              <a:rPr lang="pt-BR" dirty="0">
                <a:solidFill>
                  <a:srgbClr val="FBBA44"/>
                </a:solidFill>
                <a:latin typeface="Vollkorn" panose="00000500000000000000" pitchFamily="50" charset="0"/>
              </a:rPr>
              <a:t>LOCAL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BD89A03-B772-3BE6-FD44-264593EB2AA1}"/>
              </a:ext>
            </a:extLst>
          </p:cNvPr>
          <p:cNvSpPr txBox="1">
            <a:spLocks/>
          </p:cNvSpPr>
          <p:nvPr/>
        </p:nvSpPr>
        <p:spPr>
          <a:xfrm>
            <a:off x="1573123" y="567217"/>
            <a:ext cx="8278664" cy="8976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1007577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289" kern="1200" spc="-55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3267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MEU MUNICÍPIO À LUZ DO </a:t>
            </a:r>
          </a:p>
          <a:p>
            <a:pPr algn="ctr">
              <a:defRPr/>
            </a:pPr>
            <a:r>
              <a:rPr lang="pt-BR" sz="3267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REGISTRO DE IMÓVEIS</a:t>
            </a:r>
          </a:p>
        </p:txBody>
      </p:sp>
      <p:grpSp>
        <p:nvGrpSpPr>
          <p:cNvPr id="7" name="object 2">
            <a:extLst>
              <a:ext uri="{FF2B5EF4-FFF2-40B4-BE49-F238E27FC236}">
                <a16:creationId xmlns:a16="http://schemas.microsoft.com/office/drawing/2014/main" id="{5B6A8DA0-DA8A-465D-B1B3-5F48074CEB2A}"/>
              </a:ext>
            </a:extLst>
          </p:cNvPr>
          <p:cNvGrpSpPr/>
          <p:nvPr/>
        </p:nvGrpSpPr>
        <p:grpSpPr>
          <a:xfrm>
            <a:off x="461034" y="1933121"/>
            <a:ext cx="5065123" cy="3797257"/>
            <a:chOff x="0" y="2408135"/>
            <a:chExt cx="5581015" cy="4184015"/>
          </a:xfrm>
        </p:grpSpPr>
        <p:pic>
          <p:nvPicPr>
            <p:cNvPr id="9" name="object 3">
              <a:extLst>
                <a:ext uri="{FF2B5EF4-FFF2-40B4-BE49-F238E27FC236}">
                  <a16:creationId xmlns:a16="http://schemas.microsoft.com/office/drawing/2014/main" id="{38987F47-4117-A83C-876F-BE69CD91E60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7601" y="2408135"/>
              <a:ext cx="5213007" cy="3243364"/>
            </a:xfrm>
            <a:prstGeom prst="rect">
              <a:avLst/>
            </a:prstGeom>
          </p:spPr>
        </p:pic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79A730FB-98CA-5E49-0D0F-AB8F1B6261C4}"/>
                </a:ext>
              </a:extLst>
            </p:cNvPr>
            <p:cNvSpPr/>
            <p:nvPr/>
          </p:nvSpPr>
          <p:spPr>
            <a:xfrm>
              <a:off x="0" y="5418290"/>
              <a:ext cx="1080770" cy="1174115"/>
            </a:xfrm>
            <a:custGeom>
              <a:avLst/>
              <a:gdLst/>
              <a:ahLst/>
              <a:cxnLst/>
              <a:rect l="l" t="t" r="r" b="b"/>
              <a:pathLst>
                <a:path w="1080770" h="1174115">
                  <a:moveTo>
                    <a:pt x="0" y="167761"/>
                  </a:moveTo>
                  <a:lnTo>
                    <a:pt x="0" y="7520"/>
                  </a:lnTo>
                  <a:lnTo>
                    <a:pt x="37007" y="0"/>
                  </a:lnTo>
                  <a:lnTo>
                    <a:pt x="167728" y="0"/>
                  </a:lnTo>
                  <a:lnTo>
                    <a:pt x="0" y="167761"/>
                  </a:lnTo>
                  <a:close/>
                </a:path>
                <a:path w="1080770" h="1174115">
                  <a:moveTo>
                    <a:pt x="0" y="670178"/>
                  </a:moveTo>
                  <a:lnTo>
                    <a:pt x="0" y="485622"/>
                  </a:lnTo>
                  <a:lnTo>
                    <a:pt x="485622" y="0"/>
                  </a:lnTo>
                  <a:lnTo>
                    <a:pt x="670179" y="0"/>
                  </a:lnTo>
                  <a:lnTo>
                    <a:pt x="0" y="670178"/>
                  </a:lnTo>
                  <a:close/>
                </a:path>
                <a:path w="1080770" h="1174115">
                  <a:moveTo>
                    <a:pt x="3771" y="1168895"/>
                  </a:moveTo>
                  <a:lnTo>
                    <a:pt x="0" y="1167644"/>
                  </a:lnTo>
                  <a:lnTo>
                    <a:pt x="0" y="988110"/>
                  </a:lnTo>
                  <a:lnTo>
                    <a:pt x="983208" y="4902"/>
                  </a:lnTo>
                  <a:lnTo>
                    <a:pt x="1014913" y="18083"/>
                  </a:lnTo>
                  <a:lnTo>
                    <a:pt x="1041696" y="38692"/>
                  </a:lnTo>
                  <a:lnTo>
                    <a:pt x="1062305" y="65475"/>
                  </a:lnTo>
                  <a:lnTo>
                    <a:pt x="1075486" y="97180"/>
                  </a:lnTo>
                  <a:lnTo>
                    <a:pt x="3771" y="1168895"/>
                  </a:lnTo>
                  <a:close/>
                </a:path>
                <a:path w="1080770" h="1174115">
                  <a:moveTo>
                    <a:pt x="501307" y="1173759"/>
                  </a:moveTo>
                  <a:lnTo>
                    <a:pt x="316750" y="1173759"/>
                  </a:lnTo>
                  <a:lnTo>
                    <a:pt x="1080338" y="410171"/>
                  </a:lnTo>
                  <a:lnTo>
                    <a:pt x="1080338" y="594715"/>
                  </a:lnTo>
                  <a:lnTo>
                    <a:pt x="501307" y="1173759"/>
                  </a:lnTo>
                  <a:close/>
                </a:path>
                <a:path w="1080770" h="1174115">
                  <a:moveTo>
                    <a:pt x="949921" y="1173759"/>
                  </a:moveTo>
                  <a:lnTo>
                    <a:pt x="819200" y="1173759"/>
                  </a:lnTo>
                  <a:lnTo>
                    <a:pt x="1080338" y="912609"/>
                  </a:lnTo>
                  <a:lnTo>
                    <a:pt x="1080338" y="1043330"/>
                  </a:lnTo>
                  <a:lnTo>
                    <a:pt x="1077680" y="1069537"/>
                  </a:lnTo>
                  <a:lnTo>
                    <a:pt x="1057947" y="1116209"/>
                  </a:lnTo>
                  <a:lnTo>
                    <a:pt x="1022666" y="1151486"/>
                  </a:lnTo>
                  <a:lnTo>
                    <a:pt x="976122" y="1171104"/>
                  </a:lnTo>
                  <a:lnTo>
                    <a:pt x="949921" y="1173759"/>
                  </a:lnTo>
                  <a:close/>
                </a:path>
              </a:pathLst>
            </a:custGeom>
            <a:solidFill>
              <a:srgbClr val="164683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</p:spTree>
    <p:extLst>
      <p:ext uri="{BB962C8B-B14F-4D97-AF65-F5344CB8AC3E}">
        <p14:creationId xmlns:p14="http://schemas.microsoft.com/office/powerpoint/2010/main" val="23200242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ED4B310-FED9-5FBC-450D-344F2D96C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16" y="436879"/>
            <a:ext cx="10036967" cy="572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91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24C1743-7AB0-5385-B0A5-1C5432201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27" y="286599"/>
            <a:ext cx="10608945" cy="604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2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DEF3B20-4567-74CA-343A-81FD2E39E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76055"/>
            <a:ext cx="4572000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993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334358" y="1483360"/>
            <a:ext cx="10973724" cy="487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dirty="0">
                <a:solidFill>
                  <a:schemeClr val="tx1"/>
                </a:solidFill>
              </a:rPr>
              <a:t>A transferência de propriedades no Brasil requer, em média, 15 procedimentos, 39 dias e custa 3,2% do valor do imóvel. </a:t>
            </a:r>
          </a:p>
          <a:p>
            <a:pPr algn="just"/>
            <a:endParaRPr lang="pt-BR" sz="2400" dirty="0">
              <a:solidFill>
                <a:schemeClr val="tx1"/>
              </a:solidFill>
            </a:endParaRPr>
          </a:p>
          <a:p>
            <a:pPr algn="just"/>
            <a:r>
              <a:rPr lang="pt-BR" sz="2400" dirty="0">
                <a:solidFill>
                  <a:schemeClr val="tx1"/>
                </a:solidFill>
              </a:rPr>
              <a:t>O processo é, do ponto de vista de procedimentos, o mais complexo do mundo, mas é mais rápido e menos caro do que em outros países.</a:t>
            </a:r>
          </a:p>
          <a:p>
            <a:pPr algn="just"/>
            <a:endParaRPr lang="pt-BR" sz="2400" dirty="0">
              <a:solidFill>
                <a:schemeClr val="tx1"/>
              </a:solidFill>
            </a:endParaRPr>
          </a:p>
          <a:p>
            <a:pPr algn="just"/>
            <a:r>
              <a:rPr lang="pt-BR" sz="2400" dirty="0">
                <a:solidFill>
                  <a:schemeClr val="tx1"/>
                </a:solidFill>
              </a:rPr>
              <a:t>Os principais desafios do Brasil residem em otimizar os processos e em reduzir o tempo. </a:t>
            </a:r>
          </a:p>
          <a:p>
            <a:pPr algn="just"/>
            <a:endParaRPr lang="pt-BR" sz="2400" dirty="0">
              <a:solidFill>
                <a:schemeClr val="tx1"/>
              </a:solidFill>
            </a:endParaRPr>
          </a:p>
          <a:p>
            <a:pPr algn="just"/>
            <a:r>
              <a:rPr lang="pt-BR" sz="2400" dirty="0">
                <a:solidFill>
                  <a:schemeClr val="tx1"/>
                </a:solidFill>
              </a:rPr>
              <a:t>Iniciativas futuras poderiam visar a fortalecer sistemas eletrônicos para integrar os órgãos envolvidos no processo de registro e a melhorar a coordenação entre os atores, incluindo a automação das avaliações de imóveis e das atualizações do cadastro fiscal de contribuintes.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0" y="145888"/>
            <a:ext cx="11308082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262" y="245262"/>
            <a:ext cx="7932658" cy="853975"/>
          </a:xfrm>
        </p:spPr>
        <p:txBody>
          <a:bodyPr>
            <a:noAutofit/>
          </a:bodyPr>
          <a:lstStyle/>
          <a:p>
            <a:pPr algn="ctr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REGISTRO DE PROPRIEDADES- Constatações-Relatório </a:t>
            </a:r>
            <a:r>
              <a:rPr lang="pt-BR" sz="2800" b="1" cap="none" dirty="0" err="1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Doing</a:t>
            </a:r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Business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172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0159" y="-6512"/>
            <a:ext cx="9996289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255" y="0"/>
            <a:ext cx="8694658" cy="853975"/>
          </a:xfrm>
        </p:spPr>
        <p:txBody>
          <a:bodyPr>
            <a:noAutofit/>
          </a:bodyPr>
          <a:lstStyle/>
          <a:p>
            <a:pPr algn="ctr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INDICADOR DE REGISTRO DE PROPRIEDADE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Espaço Reservado para Conteúdo 6" descr="Texto&#10;&#10;Descrição gerada automaticamente">
            <a:extLst>
              <a:ext uri="{FF2B5EF4-FFF2-40B4-BE49-F238E27FC236}">
                <a16:creationId xmlns:a16="http://schemas.microsoft.com/office/drawing/2014/main" id="{FFC0CB5F-5A64-57A6-8FBF-E67E3D769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4" y="847463"/>
            <a:ext cx="10457411" cy="5833473"/>
          </a:xfrm>
        </p:spPr>
      </p:pic>
    </p:spTree>
    <p:extLst>
      <p:ext uri="{BB962C8B-B14F-4D97-AF65-F5344CB8AC3E}">
        <p14:creationId xmlns:p14="http://schemas.microsoft.com/office/powerpoint/2010/main" val="2626494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11760" y="57407"/>
            <a:ext cx="7538720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07"/>
            <a:ext cx="7112000" cy="853975"/>
          </a:xfrm>
        </p:spPr>
        <p:txBody>
          <a:bodyPr>
            <a:noAutofit/>
          </a:bodyPr>
          <a:lstStyle/>
          <a:p>
            <a:pPr algn="ctr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REGISTRO DE IMÓVEIS NO BRASIL: </a:t>
            </a:r>
            <a:b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</a:br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de paróquias locais a registro eletrônico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6F5DBD1-108C-D252-2CFB-44FD5E3C3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707192C-1C0C-80B7-6AA3-EE945DBD1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1382"/>
            <a:ext cx="11242040" cy="589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76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11760" y="57407"/>
            <a:ext cx="12009120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07"/>
            <a:ext cx="11694160" cy="674113"/>
          </a:xfrm>
        </p:spPr>
        <p:txBody>
          <a:bodyPr>
            <a:noAutofit/>
          </a:bodyPr>
          <a:lstStyle/>
          <a:p>
            <a:pPr algn="ctr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ESTUDO DOING BUSINESS SUBNACIONAL – BRASIL- 2021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6F5DBD1-108C-D252-2CFB-44FD5E3C3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911382"/>
            <a:ext cx="11374120" cy="5794753"/>
          </a:xfrm>
        </p:spPr>
        <p:txBody>
          <a:bodyPr>
            <a:normAutofit fontScale="70000" lnSpcReduction="20000"/>
          </a:bodyPr>
          <a:lstStyle/>
          <a:p>
            <a:pPr marL="0" indent="0" algn="just" fontAlgn="base">
              <a:buNone/>
            </a:pPr>
            <a:r>
              <a:rPr lang="pt-BR" sz="3100" i="1" dirty="0"/>
              <a:t>“Bom dia José de </a:t>
            </a:r>
            <a:r>
              <a:rPr lang="pt-BR" sz="3100" i="1" dirty="0" err="1"/>
              <a:t>Arimateia</a:t>
            </a:r>
            <a:r>
              <a:rPr lang="pt-BR" sz="3100" i="1" dirty="0"/>
              <a:t>,</a:t>
            </a:r>
            <a:endParaRPr lang="pt-BR" sz="3100" dirty="0"/>
          </a:p>
          <a:p>
            <a:pPr marL="0" indent="0" algn="just" fontAlgn="base">
              <a:buNone/>
            </a:pPr>
            <a:r>
              <a:rPr lang="pt-BR" sz="3100" i="1" dirty="0"/>
              <a:t>Em nome do Banco Mundial, gostaríamos de agradecer pela sua valiosa contribuição com o estudo </a:t>
            </a:r>
            <a:r>
              <a:rPr lang="pt-BR" sz="3100" dirty="0" err="1"/>
              <a:t>Doing</a:t>
            </a:r>
            <a:r>
              <a:rPr lang="pt-BR" sz="3100" dirty="0"/>
              <a:t> Business Subnacional Brasil 2021</a:t>
            </a:r>
            <a:r>
              <a:rPr lang="pt-BR" sz="3100" i="1" dirty="0"/>
              <a:t>, que foi publicado em 15 de junho de 2021.</a:t>
            </a:r>
            <a:endParaRPr lang="pt-BR" sz="3100" dirty="0"/>
          </a:p>
          <a:p>
            <a:pPr marL="0" indent="0" algn="just" fontAlgn="base">
              <a:buNone/>
            </a:pPr>
            <a:r>
              <a:rPr lang="pt-BR" sz="3100" i="1" dirty="0"/>
              <a:t>O estudo foi elaborado pelo Banco Mundial a pedido da </a:t>
            </a:r>
            <a:r>
              <a:rPr lang="pt-BR" sz="3100" i="1" dirty="0" err="1"/>
              <a:t>Secretaria-Geral</a:t>
            </a:r>
            <a:r>
              <a:rPr lang="pt-BR" sz="3100" i="1" dirty="0"/>
              <a:t> da Presidência da República, com patrocínio da Confederação Nacional do Comércio de Bens, Serviços e Turismo (CNC), da Federação Brasileira de Bancos (Febraban), e do Serviço Brasileiro de Apoio à Micro e Pequena Empresa (Sebrae).</a:t>
            </a:r>
            <a:endParaRPr lang="pt-BR" sz="3100" dirty="0"/>
          </a:p>
          <a:p>
            <a:pPr marL="0" indent="0" algn="just" fontAlgn="base">
              <a:buNone/>
            </a:pPr>
            <a:r>
              <a:rPr lang="pt-BR" sz="3100" i="1" dirty="0"/>
              <a:t>Estamos honrados em poder contar com o seu apoio, conhecimento e experiência para a realização deste projeto, que traz, pela primeira vez, dados detalhados sobre o ambiente de negócios em todos os estados do Brasil. Como forma de agradecimento, lhe enviamos no anexo o seu certificado de reconhecimento e participação.</a:t>
            </a:r>
            <a:endParaRPr lang="pt-BR" sz="3100" dirty="0"/>
          </a:p>
          <a:p>
            <a:pPr marL="0" indent="0" algn="just" fontAlgn="base">
              <a:buNone/>
            </a:pPr>
            <a:r>
              <a:rPr lang="pt-BR" sz="3100" i="1" dirty="0"/>
              <a:t>Aproveitamos a oportunidade para compartilhar o </a:t>
            </a:r>
            <a:r>
              <a:rPr lang="pt-BR" sz="3100" dirty="0"/>
              <a:t>link</a:t>
            </a:r>
            <a:r>
              <a:rPr lang="pt-BR" sz="3100" i="1" dirty="0"/>
              <a:t> onde se encontra disponível o relatório, assim como o conjunto detalhado de dados para cada estado: https://portugues.doingbusiness.org/brazil</a:t>
            </a:r>
            <a:endParaRPr lang="pt-BR" sz="3100" dirty="0"/>
          </a:p>
          <a:p>
            <a:pPr fontAlgn="base"/>
            <a:r>
              <a:rPr lang="pt-BR" sz="3100" i="1" dirty="0"/>
              <a:t>Atenciosamente,</a:t>
            </a:r>
            <a:endParaRPr lang="pt-BR" sz="3100" dirty="0"/>
          </a:p>
          <a:p>
            <a:pPr fontAlgn="base"/>
            <a:r>
              <a:rPr lang="pt-BR" sz="3100" dirty="0"/>
              <a:t>Equipe </a:t>
            </a:r>
            <a:r>
              <a:rPr lang="pt-BR" sz="3100" dirty="0" err="1"/>
              <a:t>Doing</a:t>
            </a:r>
            <a:r>
              <a:rPr lang="pt-BR" sz="3100" dirty="0"/>
              <a:t> Business Subnacional Brasil</a:t>
            </a:r>
            <a:r>
              <a:rPr lang="pt-BR" sz="3100" i="1" dirty="0"/>
              <a:t>”</a:t>
            </a:r>
          </a:p>
          <a:p>
            <a:pPr fontAlgn="base"/>
            <a:r>
              <a:rPr lang="pt-BR" sz="3200" b="1" dirty="0"/>
              <a:t>Fonte=https://subnational.doingbusiness.org/content/dam/doingBusiness/media/Subnational/DB2021_SNDB_Brazil_Full-report_Portuguese.pdf</a:t>
            </a:r>
            <a:endParaRPr lang="pt-BR" sz="31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75956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1920241" y="2082800"/>
            <a:ext cx="9448800" cy="2854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500" b="1" dirty="0">
                <a:solidFill>
                  <a:schemeClr val="dk1"/>
                </a:solidFill>
              </a:rPr>
              <a:t>COM A PALAVRA nossa colega Lucélia que juntamente com o colega Yuri executaram o projeto que deu origem a este inovador provimento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500" b="1" dirty="0">
                <a:solidFill>
                  <a:schemeClr val="dk1"/>
                </a:solidFill>
              </a:rPr>
              <a:t> 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01599" y="156316"/>
            <a:ext cx="11988802" cy="1452879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14961"/>
            <a:ext cx="11236960" cy="1077228"/>
          </a:xfrm>
        </p:spPr>
        <p:txBody>
          <a:bodyPr>
            <a:no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LIODS/CNJ- LABORATÓRIO DE INOVAÇÃO, INTELIGÊNCIA E ODS (LIODS/CNJ)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27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243840" y="1767840"/>
            <a:ext cx="11689541" cy="4337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b="1" dirty="0">
                <a:solidFill>
                  <a:schemeClr val="dk1"/>
                </a:solidFill>
              </a:rPr>
              <a:t>Criado pela Portaria nº 16/2020, de lavra da </a:t>
            </a:r>
            <a:r>
              <a:rPr lang="pt-BR" b="1" dirty="0" err="1">
                <a:solidFill>
                  <a:schemeClr val="dk1"/>
                </a:solidFill>
              </a:rPr>
              <a:t>ex-Conselheira</a:t>
            </a:r>
            <a:r>
              <a:rPr lang="pt-BR" b="1" dirty="0">
                <a:solidFill>
                  <a:schemeClr val="dk1"/>
                </a:solidFill>
              </a:rPr>
              <a:t> do CNJ, Dra. Maria Tereza </a:t>
            </a:r>
            <a:r>
              <a:rPr lang="pt-BR" b="1" dirty="0" err="1">
                <a:solidFill>
                  <a:schemeClr val="dk1"/>
                </a:solidFill>
              </a:rPr>
              <a:t>Uille</a:t>
            </a:r>
            <a:r>
              <a:rPr lang="pt-BR" b="1" dirty="0">
                <a:solidFill>
                  <a:schemeClr val="dk1"/>
                </a:solidFill>
              </a:rPr>
              <a:t> Gomes, com a finalidade de Desenvolver Protótipo de Inventário Estatístico Imobiliário nas serventias de Santa Rita de Cássia e Formosa do Rio Preto/BA</a:t>
            </a:r>
            <a:r>
              <a:rPr lang="pt-BR" dirty="0">
                <a:solidFill>
                  <a:schemeClr val="dk1"/>
                </a:solidFill>
              </a:rPr>
              <a:t>: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  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Liz Rezende de Andrade (Coordenadora) - Juíza Auxiliar CCI/BA 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Joselito Rodrigues de Miranda Júnior – Juiz Auxiliar CGJ/BA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Jean </a:t>
            </a:r>
            <a:r>
              <a:rPr lang="pt-BR" dirty="0" err="1">
                <a:solidFill>
                  <a:schemeClr val="dk1"/>
                </a:solidFill>
              </a:rPr>
              <a:t>Karlo</a:t>
            </a:r>
            <a:r>
              <a:rPr lang="pt-BR" dirty="0">
                <a:solidFill>
                  <a:schemeClr val="dk1"/>
                </a:solidFill>
              </a:rPr>
              <a:t> </a:t>
            </a:r>
            <a:r>
              <a:rPr lang="pt-BR" dirty="0" err="1">
                <a:solidFill>
                  <a:schemeClr val="dk1"/>
                </a:solidFill>
              </a:rPr>
              <a:t>Woiciechoski</a:t>
            </a:r>
            <a:r>
              <a:rPr lang="pt-BR" dirty="0">
                <a:solidFill>
                  <a:schemeClr val="dk1"/>
                </a:solidFill>
              </a:rPr>
              <a:t> Mallmann – Oficial de RI Bom Jesus da Lapa (BA) 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Pedro Ítalo da Costa Bacelar – Oficial de RI Capim Grosso e Interventor no 1º RI de Barreiras (BA)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Lucélia Pitombeira Barreto – Oficial de RI Santa Rita de Cássia (BA) 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Yuri </a:t>
            </a:r>
            <a:r>
              <a:rPr lang="pt-BR" dirty="0" err="1">
                <a:solidFill>
                  <a:schemeClr val="dk1"/>
                </a:solidFill>
              </a:rPr>
              <a:t>Daibert</a:t>
            </a:r>
            <a:r>
              <a:rPr lang="pt-BR" dirty="0">
                <a:solidFill>
                  <a:schemeClr val="dk1"/>
                </a:solidFill>
              </a:rPr>
              <a:t> Salomão de Campos – Oficial de RI Riachão das Neves e Interventor em Formosa do Rio Preto (BA) 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</a:t>
            </a:r>
            <a:r>
              <a:rPr lang="pt-BR" dirty="0" err="1">
                <a:solidFill>
                  <a:schemeClr val="dk1"/>
                </a:solidFill>
              </a:rPr>
              <a:t>Flauzilino</a:t>
            </a:r>
            <a:r>
              <a:rPr lang="pt-BR" dirty="0">
                <a:solidFill>
                  <a:schemeClr val="dk1"/>
                </a:solidFill>
              </a:rPr>
              <a:t> Araújo dos Santos – Presidente da ONR E Oficial de Registro de Imóveis (SP)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Marcelo Augusto Santana de Melo – Oficial de Registro de Imóveis (SP) 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Fernanda de Almeida Abud Castro – Representante ANOREG/BR 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dirty="0">
                <a:solidFill>
                  <a:schemeClr val="dk1"/>
                </a:solidFill>
              </a:rPr>
              <a:t>- José de </a:t>
            </a:r>
            <a:r>
              <a:rPr lang="pt-BR" dirty="0" err="1">
                <a:solidFill>
                  <a:schemeClr val="dk1"/>
                </a:solidFill>
              </a:rPr>
              <a:t>Ariateia</a:t>
            </a:r>
            <a:r>
              <a:rPr lang="pt-BR" dirty="0">
                <a:solidFill>
                  <a:schemeClr val="dk1"/>
                </a:solidFill>
              </a:rPr>
              <a:t> Barbosa – Vice-Presidente IRIB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36944" y="239443"/>
            <a:ext cx="11443856" cy="1235873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92" y="318765"/>
            <a:ext cx="11236960" cy="1077228"/>
          </a:xfrm>
        </p:spPr>
        <p:txBody>
          <a:bodyPr>
            <a:no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LIODS/CNJ- LABORATÓRIO DE INOVAÇÃO, INTELIGÊNCIA E ODS (LIODS/CNJ)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83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1056640" y="2328488"/>
            <a:ext cx="9925397" cy="1974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200" b="1" dirty="0">
                <a:solidFill>
                  <a:schemeClr val="dk1"/>
                </a:solidFill>
              </a:rPr>
              <a:t>É o levantamento dos dados imobiliários existentes nos Cartórios de Registro de Imóveis e o levantamento </a:t>
            </a:r>
            <a:r>
              <a:rPr lang="pt-BR" sz="2200" b="1" dirty="0" err="1">
                <a:solidFill>
                  <a:schemeClr val="dk1"/>
                </a:solidFill>
              </a:rPr>
              <a:t>geoespacial</a:t>
            </a:r>
            <a:r>
              <a:rPr lang="pt-BR" sz="2200" b="1" dirty="0">
                <a:solidFill>
                  <a:schemeClr val="dk1"/>
                </a:solidFill>
              </a:rPr>
              <a:t> das áreas averbadas, com o fim de identificar irregularidades e proceder medidas para saneamento.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01599" y="402706"/>
            <a:ext cx="6086765" cy="1052021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14960"/>
            <a:ext cx="6277033" cy="1139767"/>
          </a:xfrm>
        </p:spPr>
        <p:txBody>
          <a:bodyPr>
            <a:no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o inventário estatístico?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54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135873-CB09-E0B2-275F-76905C3A5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469" y="1565396"/>
            <a:ext cx="7551331" cy="429045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3500" b="0" strike="noStrike" spc="-1" dirty="0">
                <a:solidFill>
                  <a:srgbClr val="404040"/>
                </a:solidFill>
                <a:latin typeface="Arial" panose="020B0604020202020204" pitchFamily="34" charset="0"/>
                <a:ea typeface="Trebuchet MS" panose="020B0603020202020204"/>
                <a:cs typeface="Arial" panose="020B0604020202020204" pitchFamily="34" charset="0"/>
              </a:rPr>
              <a:t>Apresentar o status do registro jurídico do perímetro rural e urbano do município de Campo Novo do Parecis/MT; gerar informações precisas e detalhadas para excelência dos serviços do registro de imóveis; além de oferecer dados oficiais e atualizados para projetos de regularização fundiária, planejamento urbano, gestão ambiental e políticas públicas de forma geral, contribuindo para uma melhor governança fundiária.</a:t>
            </a:r>
            <a:endParaRPr lang="pt-BR" sz="35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latin typeface="Figtree" pitchFamily="50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E94A2C0-B504-7383-F7F5-AF1C339C27C7}"/>
              </a:ext>
            </a:extLst>
          </p:cNvPr>
          <p:cNvSpPr/>
          <p:nvPr/>
        </p:nvSpPr>
        <p:spPr>
          <a:xfrm>
            <a:off x="0" y="572876"/>
            <a:ext cx="5237018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8B10EF-44FB-C460-1140-D01FC0F56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2876"/>
            <a:ext cx="4241800" cy="853975"/>
          </a:xfrm>
        </p:spPr>
        <p:txBody>
          <a:bodyPr>
            <a:normAutofit fontScale="90000"/>
          </a:bodyPr>
          <a:lstStyle/>
          <a:p>
            <a:r>
              <a:rPr lang="pt-BR" sz="44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Objetivos Gerais</a:t>
            </a:r>
            <a:endParaRPr lang="pt-BR" dirty="0">
              <a:latin typeface="Vollkorn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449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01599" y="402707"/>
            <a:ext cx="4562765" cy="862676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14960"/>
            <a:ext cx="6277033" cy="1139767"/>
          </a:xfrm>
        </p:spPr>
        <p:txBody>
          <a:bodyPr>
            <a:no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Origem em Paratinga/BA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4168F8-F908-12AB-5ED8-C0DD8416B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16" y="1726276"/>
            <a:ext cx="10816058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29309" y="411943"/>
            <a:ext cx="4562765" cy="862676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14960"/>
            <a:ext cx="6277033" cy="1139767"/>
          </a:xfrm>
        </p:spPr>
        <p:txBody>
          <a:bodyPr>
            <a:noAutofit/>
          </a:bodyPr>
          <a:lstStyle/>
          <a:p>
            <a:pPr algn="just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Finalidade do IERI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3F02D48-0D85-80BD-410D-C9ACC2640692}"/>
              </a:ext>
            </a:extLst>
          </p:cNvPr>
          <p:cNvSpPr txBox="1"/>
          <p:nvPr/>
        </p:nvSpPr>
        <p:spPr>
          <a:xfrm>
            <a:off x="415636" y="1720840"/>
            <a:ext cx="114808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Levantar dados e as irregularidades existentes nos Cartórios de Registro de Imóveis, como:</a:t>
            </a:r>
          </a:p>
          <a:p>
            <a:pPr lvl="1"/>
            <a:r>
              <a:rPr lang="pt-BR" dirty="0"/>
              <a:t>- quantidade de imóveis públicos e privados;</a:t>
            </a:r>
          </a:p>
          <a:p>
            <a:pPr lvl="1"/>
            <a:r>
              <a:rPr lang="pt-BR" dirty="0"/>
              <a:t>- existência de sobreposições entre imóveis; </a:t>
            </a:r>
          </a:p>
          <a:p>
            <a:pPr lvl="1"/>
            <a:r>
              <a:rPr lang="pt-BR" dirty="0"/>
              <a:t>- imóveis localizados em circunscrições limítrofes, sem a devida averbação; </a:t>
            </a:r>
          </a:p>
          <a:p>
            <a:pPr lvl="1"/>
            <a:r>
              <a:rPr lang="pt-BR" dirty="0"/>
              <a:t>- matrículas com erro de memorial; </a:t>
            </a:r>
          </a:p>
          <a:p>
            <a:pPr lvl="1"/>
            <a:r>
              <a:rPr lang="pt-BR" dirty="0"/>
              <a:t>- imóveis localizados em outros Municípios, registrados com incompetência territorial; </a:t>
            </a:r>
          </a:p>
          <a:p>
            <a:pPr lvl="1"/>
            <a:r>
              <a:rPr lang="pt-BR" dirty="0"/>
              <a:t>- Possibilidade de controle das áreas públicas, desde que haja lei ou matrícula contendo o memorial descritivo da área pública;</a:t>
            </a:r>
          </a:p>
          <a:p>
            <a:pPr lvl="1"/>
            <a:r>
              <a:rPr lang="pt-BR" dirty="0"/>
              <a:t>- Identificação de matrículas duplicadas e matrículas ausentes.</a:t>
            </a:r>
            <a:br>
              <a:rPr lang="pt-BR" dirty="0"/>
            </a:br>
            <a:endParaRPr lang="pt-BR" dirty="0"/>
          </a:p>
          <a:p>
            <a:r>
              <a:rPr lang="pt-BR" dirty="0"/>
              <a:t>Promover o saneamento das irregularidades;</a:t>
            </a:r>
          </a:p>
          <a:p>
            <a:r>
              <a:rPr lang="pt-BR" dirty="0"/>
              <a:t>Tomar medidas preventivas, evitando o surgimento de novas irregularidades.</a:t>
            </a:r>
          </a:p>
        </p:txBody>
      </p:sp>
    </p:spTree>
    <p:extLst>
      <p:ext uri="{BB962C8B-B14F-4D97-AF65-F5344CB8AC3E}">
        <p14:creationId xmlns:p14="http://schemas.microsoft.com/office/powerpoint/2010/main" val="7153495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0" y="241070"/>
            <a:ext cx="8229601" cy="1005840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14961"/>
            <a:ext cx="11236960" cy="1077228"/>
          </a:xfrm>
        </p:spPr>
        <p:txBody>
          <a:bodyPr>
            <a:noAutofit/>
          </a:bodyPr>
          <a:lstStyle/>
          <a:p>
            <a:pPr algn="just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Mosaico Santa Rita de Cássia e Mansidão/BA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8B610A2-8195-137C-CA9D-F0C8D4312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691" y="1481127"/>
            <a:ext cx="9910618" cy="506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13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01599" y="156316"/>
            <a:ext cx="6243783" cy="979757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1" y="314961"/>
            <a:ext cx="6101542" cy="719512"/>
          </a:xfrm>
        </p:spPr>
        <p:txBody>
          <a:bodyPr>
            <a:noAutofit/>
          </a:bodyPr>
          <a:lstStyle/>
          <a:p>
            <a:pPr algn="just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Mosaico Formosa do Rio Preto/BA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Espaço Reservado para Conteúdo 4">
            <a:extLst>
              <a:ext uri="{FF2B5EF4-FFF2-40B4-BE49-F238E27FC236}">
                <a16:creationId xmlns:a16="http://schemas.microsoft.com/office/drawing/2014/main" id="{DCA5937A-FF5D-50CB-98A2-C448BD294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832" y="1392189"/>
            <a:ext cx="7552251" cy="458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85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38544" y="137843"/>
            <a:ext cx="11924147" cy="134084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7" y="364919"/>
            <a:ext cx="11550995" cy="886691"/>
          </a:xfrm>
        </p:spPr>
        <p:txBody>
          <a:bodyPr>
            <a:noAutofit/>
          </a:bodyPr>
          <a:lstStyle/>
          <a:p>
            <a:pPr algn="just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Sobreposição entre imóveis; imóveis em circunscrições limítrofes, imóveis fora da circunscrição, imóveis com erro de memorial descritivo.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A692B73-4C3F-327B-B13E-F3402945C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019" y="1607997"/>
            <a:ext cx="8104910" cy="445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248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225368" y="256315"/>
            <a:ext cx="6914342" cy="99529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8" y="310616"/>
            <a:ext cx="6914342" cy="886691"/>
          </a:xfrm>
        </p:spPr>
        <p:txBody>
          <a:bodyPr>
            <a:noAutofit/>
          </a:bodyPr>
          <a:lstStyle/>
          <a:p>
            <a:pPr algn="just"/>
            <a:r>
              <a:rPr lang="pt-BR" sz="2800" b="1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Imóvel localizado fora da circunscrição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Espaço Reservado para Conteúdo 8">
            <a:extLst>
              <a:ext uri="{FF2B5EF4-FFF2-40B4-BE49-F238E27FC236}">
                <a16:creationId xmlns:a16="http://schemas.microsoft.com/office/drawing/2014/main" id="{E23D8F07-BA4B-9466-924C-7754EF5F1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425" y="1735411"/>
            <a:ext cx="615315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704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225368" y="256315"/>
            <a:ext cx="2554777" cy="99529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8" y="310616"/>
            <a:ext cx="6914342" cy="886691"/>
          </a:xfrm>
        </p:spPr>
        <p:txBody>
          <a:bodyPr>
            <a:noAutofit/>
          </a:bodyPr>
          <a:lstStyle/>
          <a:p>
            <a:pPr algn="just"/>
            <a:r>
              <a:rPr lang="pt-BR" sz="2800" b="1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Área pública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6BCD6CE-241B-376F-61D6-C1E73238C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307" y="1535385"/>
            <a:ext cx="8617239" cy="435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360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225368" y="256315"/>
            <a:ext cx="11865032" cy="1175321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8" y="473523"/>
            <a:ext cx="11865032" cy="886691"/>
          </a:xfrm>
        </p:spPr>
        <p:txBody>
          <a:bodyPr>
            <a:noAutofit/>
          </a:bodyPr>
          <a:lstStyle/>
          <a:p>
            <a:pPr algn="just"/>
            <a:r>
              <a:rPr lang="pt-BR" sz="2800" b="1" dirty="0"/>
              <a:t>Áreas Indígenas, conservação e de Desenvolvimento Sustentável</a:t>
            </a:r>
            <a:br>
              <a:rPr lang="pt-BR" sz="2800" b="1" dirty="0"/>
            </a:br>
            <a:r>
              <a:rPr lang="pt-BR" sz="2800" b="1" dirty="0"/>
              <a:t>(destacadas nas cores vermelho escuro, laranja escuro e verde claro)</a:t>
            </a:r>
            <a:br>
              <a:rPr lang="pt-BR" sz="1100" dirty="0"/>
            </a:b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5BF39D6-1FD0-4F2D-668C-6AF0C5D69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809" y="1431636"/>
            <a:ext cx="79306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106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1570182" y="1856508"/>
            <a:ext cx="10206182" cy="4036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A Organização Internacional - Transparência Brasil lançou  o relatório da pesquisa sobre práticas de fraude e corrupção que viabilizam a grilagem de terras no país.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endParaRPr lang="pt-BR" sz="2300" dirty="0">
              <a:solidFill>
                <a:schemeClr val="dk1"/>
              </a:solidFill>
            </a:endParaRP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Relatório completo: “Governança fundiária frágil, fraudes e corrupção: um terreno fértil para a grilagem de terras”.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endParaRPr lang="pt-BR" sz="2300" dirty="0">
              <a:solidFill>
                <a:schemeClr val="dk1"/>
              </a:solidFill>
            </a:endParaRP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Na página 104 do relatório há recomendação endereçada ao CNJ para a adoção da minuta de provimento do LIODS para a realização do inventário estatístico nos Registros imobiliários.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endParaRPr lang="pt-BR" sz="2300" dirty="0">
              <a:solidFill>
                <a:schemeClr val="dk1"/>
              </a:solidFill>
            </a:endParaRP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300" b="1" dirty="0">
                <a:solidFill>
                  <a:schemeClr val="dk1"/>
                </a:solidFill>
              </a:rPr>
              <a:t>Link da Revista: </a:t>
            </a:r>
            <a:r>
              <a:rPr lang="pt-BR" sz="2300" dirty="0">
                <a:solidFill>
                  <a:schemeClr val="dk1"/>
                </a:solidFill>
              </a:rPr>
              <a:t>https://comunidade.transparenciainternacional.org.br/grilagem-de-terras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01599" y="156316"/>
            <a:ext cx="11988802" cy="1452879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14961"/>
            <a:ext cx="11236960" cy="1077228"/>
          </a:xfrm>
        </p:spPr>
        <p:txBody>
          <a:bodyPr>
            <a:noAutofit/>
          </a:bodyPr>
          <a:lstStyle/>
          <a:p>
            <a:pPr algn="just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LIODS do Registro Imobiliário foi reconhecido por uma organização internacional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334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02C43D3-9B51-60F8-3B14-D485E89D5A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327" y="396240"/>
            <a:ext cx="11902373" cy="5902960"/>
          </a:xfrm>
        </p:spPr>
      </p:pic>
    </p:spTree>
    <p:extLst>
      <p:ext uri="{BB962C8B-B14F-4D97-AF65-F5344CB8AC3E}">
        <p14:creationId xmlns:p14="http://schemas.microsoft.com/office/powerpoint/2010/main" val="1561809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3E94A2C0-B504-7383-F7F5-AF1C339C27C7}"/>
              </a:ext>
            </a:extLst>
          </p:cNvPr>
          <p:cNvSpPr/>
          <p:nvPr/>
        </p:nvSpPr>
        <p:spPr>
          <a:xfrm>
            <a:off x="120072" y="310843"/>
            <a:ext cx="6326910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8B10EF-44FB-C460-1140-D01FC0F56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72876"/>
            <a:ext cx="5920409" cy="853975"/>
          </a:xfrm>
        </p:spPr>
        <p:txBody>
          <a:bodyPr>
            <a:normAutofit fontScale="90000"/>
          </a:bodyPr>
          <a:lstStyle/>
          <a:p>
            <a:r>
              <a:rPr lang="pt-BR" sz="44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Objetivo específico</a:t>
            </a:r>
            <a:r>
              <a:rPr lang="pt-BR" sz="4400" b="0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:</a:t>
            </a:r>
            <a:br>
              <a:rPr lang="pt-BR" sz="4400" b="0" strike="noStrike" spc="-1" dirty="0">
                <a:latin typeface="Arial" panose="020B0604020202020204"/>
              </a:rPr>
            </a:br>
            <a:endParaRPr lang="pt-BR" dirty="0">
              <a:solidFill>
                <a:srgbClr val="FBBA44"/>
              </a:solidFill>
              <a:latin typeface="Vollkorn" panose="00000500000000000000" pitchFamily="50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6EB3BC2-D816-B420-FC5C-23186670717A}"/>
              </a:ext>
            </a:extLst>
          </p:cNvPr>
          <p:cNvSpPr/>
          <p:nvPr/>
        </p:nvSpPr>
        <p:spPr>
          <a:xfrm>
            <a:off x="838200" y="1663146"/>
            <a:ext cx="10515600" cy="3942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5734A1AD-AE9B-EAE2-43ED-D0B5238C0477}"/>
              </a:ext>
            </a:extLst>
          </p:cNvPr>
          <p:cNvSpPr txBox="1">
            <a:spLocks/>
          </p:cNvSpPr>
          <p:nvPr/>
        </p:nvSpPr>
        <p:spPr>
          <a:xfrm>
            <a:off x="1055206" y="1832110"/>
            <a:ext cx="9640504" cy="3478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3300" b="0" strike="noStrike" spc="-1" dirty="0">
                <a:solidFill>
                  <a:srgbClr val="404040"/>
                </a:solidFill>
                <a:latin typeface="Arial" panose="020B0604020202020204" pitchFamily="34" charset="0"/>
                <a:ea typeface="Trebuchet MS" panose="020B0603020202020204"/>
                <a:cs typeface="Arial" panose="020B0604020202020204" pitchFamily="34" charset="0"/>
              </a:rPr>
              <a:t>Cadastrar os imóveis georreferenciados, posses ou propriedades, Estradas Federais, Estaduais e municipais, objetivando complementar as informações contidas em um banco de dados da própria serventia e assim proporcionar ao oficial registrador e a quem interessar, inclusive SINTER- INCRA/CIB-COCAD-RFB e outros </a:t>
            </a:r>
            <a:r>
              <a:rPr lang="pt-BR" sz="3300" spc="-1" dirty="0">
                <a:solidFill>
                  <a:srgbClr val="404040"/>
                </a:solidFill>
                <a:latin typeface="Arial" panose="020B0604020202020204" pitchFamily="34" charset="0"/>
                <a:ea typeface="Trebuchet MS" panose="020B0603020202020204"/>
                <a:cs typeface="Arial" panose="020B0604020202020204" pitchFamily="34" charset="0"/>
              </a:rPr>
              <a:t>órgãos</a:t>
            </a:r>
            <a:r>
              <a:rPr lang="pt-BR" sz="3300" b="0" strike="noStrike" spc="-1" dirty="0">
                <a:solidFill>
                  <a:srgbClr val="404040"/>
                </a:solidFill>
                <a:latin typeface="Arial" panose="020B0604020202020204" pitchFamily="34" charset="0"/>
                <a:ea typeface="Trebuchet MS" panose="020B0603020202020204"/>
                <a:cs typeface="Arial" panose="020B0604020202020204" pitchFamily="34" charset="0"/>
              </a:rPr>
              <a:t>, maior transparência, celeridade de procedimentos e segurança jurídica na prática dos atos de averbações/registros, executados pelo SRI.</a:t>
            </a:r>
            <a:endParaRPr lang="pt-BR" sz="3300" b="0" strike="noStrike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600" dirty="0">
              <a:latin typeface="Figtre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7866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447040" y="1856508"/>
            <a:ext cx="11329324" cy="4036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Estabelece procedimento padronizado para a realização do inventário estatístico dos registros imobiliários por município (IERI), mediante o controle da malha imobiliária, da disponibilidade de imóveis e da unicidade matricial; para o encerramento das transcrições das transmissões e cumprimento da Meta 19 do CNJ; para estabelecer vinculação dos cadastros imobiliários dos imóveis urbanos e rurais com o cadastro nacional de matrículas (CNM); bem como para aplicação uniforme do princípio da especialidade pelos Oficiais de Registro de Imóveis; e dá outras providências.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endParaRPr lang="pt-BR" sz="2300" dirty="0">
              <a:solidFill>
                <a:schemeClr val="dk1"/>
              </a:solidFill>
            </a:endParaRP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400" b="1" dirty="0">
                <a:solidFill>
                  <a:schemeClr val="tx1"/>
                </a:solidFill>
              </a:rPr>
              <a:t>Fonte: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400" b="1" dirty="0">
                <a:solidFill>
                  <a:schemeClr val="tx1"/>
                </a:solidFill>
              </a:rPr>
              <a:t>http://www5.tjba.jus.br/portal/wp-content/uploads/2021/10/Provimento-Conjunto_CGJ_CCI_08_2021.pdf</a:t>
            </a:r>
            <a:endParaRPr lang="pt-BR" sz="2300" dirty="0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01599" y="314961"/>
            <a:ext cx="10233892" cy="1077228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14961"/>
            <a:ext cx="10091651" cy="1077228"/>
          </a:xfrm>
        </p:spPr>
        <p:txBody>
          <a:bodyPr>
            <a:noAutofit/>
          </a:bodyPr>
          <a:lstStyle/>
          <a:p>
            <a:pPr algn="just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PROVIMENTO CONJUNTO CGJ/CCI Nº 08/2021- TJBA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5046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1117600" y="2037080"/>
            <a:ext cx="10099964" cy="27838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MINUTA DE PROVIMENTO CNJ INVENTÁRIO ESTATÍSTICO DO REGISTRO IMOBILIÁRIO – IERI - GRUPO DE ESTUDOS LABORATÓRIO DE INOVAÇÃO, INTELIGÊNCIA E OBJETIVOS DE DESENVOLVIMENTO SUSTENTÁVEL - LIODS/CNJ Nº 16/2020  - PROPOSIÇÃO MARIA TEREZA UILLE GOMES CONSELHEIRA CNJ</a:t>
            </a: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endParaRPr lang="pt-BR" sz="2300" dirty="0">
              <a:solidFill>
                <a:schemeClr val="dk1"/>
              </a:solidFill>
            </a:endParaRPr>
          </a:p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Participação proativa dos registradores da Bahia: Jean Mallmann e Pedro Bacelar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01600" y="156317"/>
            <a:ext cx="10483274" cy="1266083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314961"/>
            <a:ext cx="10091651" cy="1042784"/>
          </a:xfrm>
        </p:spPr>
        <p:txBody>
          <a:bodyPr>
            <a:noAutofit/>
          </a:bodyPr>
          <a:lstStyle/>
          <a:p>
            <a:pPr algn="just"/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ELABORAÇÃO DA MINUTA </a:t>
            </a:r>
            <a:r>
              <a:rPr lang="pt-BR" sz="2800" b="1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DE PROVIMENTO DO CNJ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008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6D1D3923-C597-2368-78FE-4AE137D25E50}"/>
              </a:ext>
            </a:extLst>
          </p:cNvPr>
          <p:cNvGrpSpPr/>
          <p:nvPr/>
        </p:nvGrpSpPr>
        <p:grpSpPr>
          <a:xfrm>
            <a:off x="2557670" y="550756"/>
            <a:ext cx="7076660" cy="619539"/>
            <a:chOff x="2557670" y="550756"/>
            <a:chExt cx="7076660" cy="619539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05C144A7-A453-FBCB-222A-FA18077A7192}"/>
                </a:ext>
              </a:extLst>
            </p:cNvPr>
            <p:cNvSpPr/>
            <p:nvPr/>
          </p:nvSpPr>
          <p:spPr>
            <a:xfrm>
              <a:off x="2557670" y="550756"/>
              <a:ext cx="7076660" cy="619539"/>
            </a:xfrm>
            <a:prstGeom prst="rect">
              <a:avLst/>
            </a:prstGeom>
            <a:solidFill>
              <a:srgbClr val="E951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1BF9C989-2EFB-A6D2-1E8D-4B1F3C34373B}"/>
                </a:ext>
              </a:extLst>
            </p:cNvPr>
            <p:cNvSpPr txBox="1"/>
            <p:nvPr/>
          </p:nvSpPr>
          <p:spPr>
            <a:xfrm>
              <a:off x="3193774" y="572268"/>
              <a:ext cx="58044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dirty="0">
                  <a:solidFill>
                    <a:srgbClr val="FBBA44"/>
                  </a:solidFill>
                  <a:latin typeface="Vollkorn" panose="00000500000000000000" pitchFamily="50" charset="0"/>
                </a:rPr>
                <a:t>OBRIGADA(O)</a:t>
              </a:r>
            </a:p>
          </p:txBody>
        </p:sp>
      </p:grp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21CC6822-ED16-C0FA-F577-85237F3F0C0C}"/>
              </a:ext>
            </a:extLst>
          </p:cNvPr>
          <p:cNvSpPr txBox="1">
            <a:spLocks/>
          </p:cNvSpPr>
          <p:nvPr/>
        </p:nvSpPr>
        <p:spPr>
          <a:xfrm>
            <a:off x="3676025" y="1182343"/>
            <a:ext cx="4676612" cy="7348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300" b="1" dirty="0">
                <a:solidFill>
                  <a:schemeClr val="bg1"/>
                </a:solidFill>
                <a:latin typeface="Vollkorn" panose="00000500000000000000" pitchFamily="50" charset="0"/>
              </a:rPr>
              <a:t>José de </a:t>
            </a:r>
            <a:r>
              <a:rPr lang="pt-BR" sz="2300" b="1" dirty="0" err="1">
                <a:solidFill>
                  <a:schemeClr val="bg1"/>
                </a:solidFill>
                <a:latin typeface="Vollkorn" panose="00000500000000000000" pitchFamily="50" charset="0"/>
              </a:rPr>
              <a:t>Arimateia</a:t>
            </a:r>
            <a:endParaRPr lang="pt-BR" sz="2300" b="1" dirty="0">
              <a:solidFill>
                <a:schemeClr val="bg1"/>
              </a:solidFill>
              <a:latin typeface="Vollkorn" panose="00000500000000000000" pitchFamily="50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300" b="1" dirty="0">
                <a:solidFill>
                  <a:schemeClr val="bg1"/>
                </a:solidFill>
                <a:latin typeface="Vollkorn" panose="00000500000000000000" pitchFamily="50" charset="0"/>
              </a:rPr>
              <a:t>Lucélia Pitombeira Barreto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2300" b="1" dirty="0">
              <a:solidFill>
                <a:schemeClr val="bg1"/>
              </a:solidFill>
              <a:latin typeface="Vollkorn" panose="00000500000000000000" pitchFamily="50" charset="0"/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7A6F158C-3E68-A318-4405-AC7A9B73A715}"/>
              </a:ext>
            </a:extLst>
          </p:cNvPr>
          <p:cNvSpPr txBox="1">
            <a:spLocks/>
          </p:cNvSpPr>
          <p:nvPr/>
        </p:nvSpPr>
        <p:spPr>
          <a:xfrm>
            <a:off x="3676025" y="1896841"/>
            <a:ext cx="5049076" cy="619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solidFill>
                  <a:schemeClr val="bg1"/>
                </a:solidFill>
                <a:latin typeface="Figtree" pitchFamily="50" charset="0"/>
              </a:rPr>
              <a:t>josearimateiabarbosa@gmail.com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600" dirty="0">
                <a:solidFill>
                  <a:schemeClr val="bg1"/>
                </a:solidFill>
                <a:latin typeface="Figtree" pitchFamily="50" charset="0"/>
              </a:rPr>
              <a:t>luceliabarreto@yahoo.com.br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8C655A2B-F6AD-784C-D7BC-BD88FCCE440A}"/>
              </a:ext>
            </a:extLst>
          </p:cNvPr>
          <p:cNvSpPr/>
          <p:nvPr/>
        </p:nvSpPr>
        <p:spPr>
          <a:xfrm>
            <a:off x="-81669" y="2656878"/>
            <a:ext cx="12192000" cy="734891"/>
          </a:xfrm>
          <a:prstGeom prst="rect">
            <a:avLst/>
          </a:prstGeom>
          <a:solidFill>
            <a:srgbClr val="FBB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19D53083-679F-70F9-F7CA-B29B24BB109A}"/>
              </a:ext>
            </a:extLst>
          </p:cNvPr>
          <p:cNvGrpSpPr/>
          <p:nvPr/>
        </p:nvGrpSpPr>
        <p:grpSpPr>
          <a:xfrm>
            <a:off x="4277140" y="2559604"/>
            <a:ext cx="3637721" cy="1188815"/>
            <a:chOff x="3571462" y="2559604"/>
            <a:chExt cx="3637721" cy="1188815"/>
          </a:xfrm>
        </p:grpSpPr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7620DAB7-2714-678A-DD80-1332AA347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07381" y="2943185"/>
              <a:ext cx="738663" cy="805234"/>
            </a:xfrm>
            <a:prstGeom prst="rect">
              <a:avLst/>
            </a:prstGeom>
          </p:spPr>
        </p:pic>
        <p:sp>
          <p:nvSpPr>
            <p:cNvPr id="22" name="Espaço Reservado para Conteúdo 2">
              <a:extLst>
                <a:ext uri="{FF2B5EF4-FFF2-40B4-BE49-F238E27FC236}">
                  <a16:creationId xmlns:a16="http://schemas.microsoft.com/office/drawing/2014/main" id="{14621A10-FC69-1B19-6301-FA8FEED849B7}"/>
                </a:ext>
              </a:extLst>
            </p:cNvPr>
            <p:cNvSpPr txBox="1">
              <a:spLocks/>
            </p:cNvSpPr>
            <p:nvPr/>
          </p:nvSpPr>
          <p:spPr>
            <a:xfrm>
              <a:off x="3571462" y="2559604"/>
              <a:ext cx="945862" cy="34035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pt-BR" sz="1100" dirty="0">
                  <a:solidFill>
                    <a:schemeClr val="bg1"/>
                  </a:solidFill>
                  <a:latin typeface="Figtree" pitchFamily="50" charset="0"/>
                </a:rPr>
                <a:t>Realização:</a:t>
              </a:r>
            </a:p>
          </p:txBody>
        </p:sp>
        <p:sp>
          <p:nvSpPr>
            <p:cNvPr id="26" name="Espaço Reservado para Conteúdo 2">
              <a:extLst>
                <a:ext uri="{FF2B5EF4-FFF2-40B4-BE49-F238E27FC236}">
                  <a16:creationId xmlns:a16="http://schemas.microsoft.com/office/drawing/2014/main" id="{17425D76-AE0A-973F-E603-C096BFFBAF2E}"/>
                </a:ext>
              </a:extLst>
            </p:cNvPr>
            <p:cNvSpPr txBox="1">
              <a:spLocks/>
            </p:cNvSpPr>
            <p:nvPr/>
          </p:nvSpPr>
          <p:spPr>
            <a:xfrm>
              <a:off x="4797288" y="2559604"/>
              <a:ext cx="945862" cy="34035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pt-BR" sz="1100" dirty="0">
                  <a:solidFill>
                    <a:schemeClr val="bg1"/>
                  </a:solidFill>
                  <a:latin typeface="Figtree" pitchFamily="50" charset="0"/>
                </a:rPr>
                <a:t>Apoio:</a:t>
              </a:r>
            </a:p>
          </p:txBody>
        </p:sp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4D01B1AA-3574-DD2F-AA34-81D1ED322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7288" y="3087310"/>
              <a:ext cx="1395194" cy="516984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373351CD-4571-BFBB-D969-D3D4B671F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7230" y="3008188"/>
              <a:ext cx="841953" cy="675229"/>
            </a:xfrm>
            <a:prstGeom prst="rect">
              <a:avLst/>
            </a:prstGeom>
          </p:spPr>
        </p:pic>
      </p:grpSp>
      <p:pic>
        <p:nvPicPr>
          <p:cNvPr id="2" name="Imagem 3">
            <a:extLst>
              <a:ext uri="{FF2B5EF4-FFF2-40B4-BE49-F238E27FC236}">
                <a16:creationId xmlns:a16="http://schemas.microsoft.com/office/drawing/2014/main" id="{66682901-B536-0025-8909-9AED61FB7B9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324037" y="1585012"/>
            <a:ext cx="2564650" cy="3004596"/>
          </a:xfrm>
          <a:prstGeom prst="rect">
            <a:avLst/>
          </a:prstGeom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03C6326-6BA9-EDF3-B9B7-8AE8F43EB5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2637" y="1507922"/>
            <a:ext cx="2252926" cy="295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36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1459346" y="1625599"/>
            <a:ext cx="10206182" cy="4036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- É a etapa mais importante do processo, sendo que a atualização será feita pelo mecanismo já existente da CEI-MT.</a:t>
            </a:r>
            <a:endParaRPr lang="pt-BR" sz="2300" dirty="0"/>
          </a:p>
          <a:p>
            <a:pPr lvl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- Atualmente o processo funciona com o recebimento das informações diárias de índices e imagem da matrícula do imóvel.</a:t>
            </a:r>
            <a:endParaRPr lang="pt-BR" sz="2300" dirty="0"/>
          </a:p>
          <a:p>
            <a:pPr lvl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- E para complementar os dados da matrícula de cada imóvel georreferenciado, o formato de arquivo utilizado poderá ser o </a:t>
            </a:r>
            <a:r>
              <a:rPr lang="pt-BR" sz="2300" dirty="0" err="1">
                <a:solidFill>
                  <a:schemeClr val="dk1"/>
                </a:solidFill>
              </a:rPr>
              <a:t>shapefile</a:t>
            </a:r>
            <a:r>
              <a:rPr lang="pt-BR" sz="2300" dirty="0">
                <a:solidFill>
                  <a:schemeClr val="dk1"/>
                </a:solidFill>
              </a:rPr>
              <a:t> ou outro que melhor atender o envio das informações.</a:t>
            </a:r>
            <a:endParaRPr lang="pt-BR" sz="2300" dirty="0"/>
          </a:p>
          <a:p>
            <a:pPr lvl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20"/>
            </a:pPr>
            <a:r>
              <a:rPr lang="pt-BR" sz="2300" dirty="0">
                <a:solidFill>
                  <a:schemeClr val="dk1"/>
                </a:solidFill>
              </a:rPr>
              <a:t>- Como a CEI-MT já faz a distribuição das informações entre Centrais e o SINTER, desta forma também poderá ser feito com o arquivo de GEO atualizado para consulta.</a:t>
            </a:r>
            <a:endParaRPr lang="pt-BR" sz="2300" dirty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-2" y="572876"/>
            <a:ext cx="6758609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82" y="672250"/>
            <a:ext cx="5920409" cy="853975"/>
          </a:xfrm>
        </p:spPr>
        <p:txBody>
          <a:bodyPr>
            <a:noAutofit/>
          </a:bodyPr>
          <a:lstStyle/>
          <a:p>
            <a:r>
              <a:rPr lang="pt-BR" sz="2800" b="1" cap="none" dirty="0">
                <a:solidFill>
                  <a:srgbClr val="172934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ATUALIZAÇÃO DOS DADOS DO GEORREFERENCIAMENTO:</a:t>
            </a:r>
            <a:endParaRPr lang="pt-BR" sz="2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796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0" y="150727"/>
            <a:ext cx="8035636" cy="853975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726"/>
            <a:ext cx="8035636" cy="8539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3000" b="1" strike="noStrike" spc="-1" dirty="0">
                <a:solidFill>
                  <a:srgbClr val="262626"/>
                </a:solidFill>
                <a:latin typeface="Calibri Light (Títulos)"/>
                <a:ea typeface="DejaVu Sans" panose="020B0603030804020204"/>
              </a:rPr>
              <a:t>Projeto: Meu município a luz do registro de imóveis</a:t>
            </a:r>
            <a:endParaRPr lang="pt-BR" sz="3000" b="1" strike="noStrike" spc="-1" dirty="0">
              <a:latin typeface="Arial" panose="020B0604020202020204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670F51-7912-CFAD-1A36-B7E10639A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36" y="1136074"/>
            <a:ext cx="9605400" cy="4724096"/>
          </a:xfrm>
          <a:prstGeom prst="rect">
            <a:avLst/>
          </a:prstGeom>
        </p:spPr>
      </p:pic>
      <p:pic>
        <p:nvPicPr>
          <p:cNvPr id="5" name="Imagem 60">
            <a:extLst>
              <a:ext uri="{FF2B5EF4-FFF2-40B4-BE49-F238E27FC236}">
                <a16:creationId xmlns:a16="http://schemas.microsoft.com/office/drawing/2014/main" id="{FB5C666F-C8B5-6F95-966C-244AA7B9406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511272" y="244713"/>
            <a:ext cx="873360" cy="666000"/>
          </a:xfrm>
          <a:prstGeom prst="rect">
            <a:avLst/>
          </a:prstGeom>
          <a:ln>
            <a:noFill/>
          </a:ln>
        </p:spPr>
      </p:pic>
      <p:pic>
        <p:nvPicPr>
          <p:cNvPr id="6" name="Imagem 59">
            <a:extLst>
              <a:ext uri="{FF2B5EF4-FFF2-40B4-BE49-F238E27FC236}">
                <a16:creationId xmlns:a16="http://schemas.microsoft.com/office/drawing/2014/main" id="{B5522278-EF83-5D2B-0A51-A429D67D158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851400" y="131760"/>
            <a:ext cx="2151600" cy="924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125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-2" y="572876"/>
            <a:ext cx="6758609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182" y="672250"/>
            <a:ext cx="5920409" cy="853975"/>
          </a:xfrm>
        </p:spPr>
        <p:txBody>
          <a:bodyPr>
            <a:noAutofit/>
          </a:bodyPr>
          <a:lstStyle/>
          <a:p>
            <a:r>
              <a:rPr lang="pt-BR" sz="3800" b="1" strike="noStrike" spc="-1" dirty="0">
                <a:solidFill>
                  <a:srgbClr val="000000"/>
                </a:solidFill>
                <a:latin typeface="Trebuchet MS" panose="020B0603020202020204"/>
                <a:ea typeface="Trebuchet MS" panose="020B0603020202020204"/>
              </a:rPr>
              <a:t>Inteligência Territorial</a:t>
            </a:r>
            <a:endParaRPr lang="pt-BR" sz="3800" b="1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698CF42-957A-8A95-E537-3426C4C73071}"/>
              </a:ext>
            </a:extLst>
          </p:cNvPr>
          <p:cNvSpPr txBox="1"/>
          <p:nvPr/>
        </p:nvSpPr>
        <p:spPr>
          <a:xfrm>
            <a:off x="439182" y="1997839"/>
            <a:ext cx="115126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A Agência </a:t>
            </a:r>
            <a:r>
              <a:rPr lang="pt-BR" dirty="0" err="1"/>
              <a:t>Geocracia</a:t>
            </a:r>
            <a:r>
              <a:rPr lang="pt-BR" dirty="0"/>
              <a:t> lança oficialmente  a </a:t>
            </a:r>
            <a:r>
              <a:rPr lang="pt-BR" b="1" dirty="0">
                <a:hlinkClick r:id="rId2"/>
              </a:rPr>
              <a:t>plataforma /</a:t>
            </a:r>
            <a:r>
              <a:rPr lang="pt-BR" b="1" dirty="0" err="1">
                <a:hlinkClick r:id="rId2"/>
              </a:rPr>
              <a:t>riobranco</a:t>
            </a:r>
            <a:r>
              <a:rPr lang="pt-BR" dirty="0"/>
              <a:t>, que pretende universalizar, a baixo custo, o acesso à inteligência territorial.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 apresentação oficial da ferramenta de georreferenciamento, que proporciona apoio à tomada de decisão jurídica, regulatória e política a profissionais de consultoria ambiental, avaliação técnico/financeira e </a:t>
            </a:r>
            <a:r>
              <a:rPr lang="pt-BR" i="1" dirty="0" err="1"/>
              <a:t>compliance</a:t>
            </a:r>
            <a:r>
              <a:rPr lang="pt-BR" dirty="0"/>
              <a:t>, foi feita em Brasília, na sede da </a:t>
            </a:r>
            <a:r>
              <a:rPr lang="pt-BR" b="1" dirty="0">
                <a:hlinkClick r:id="rId3"/>
              </a:rPr>
              <a:t>Agência Espacial Brasileira</a:t>
            </a:r>
            <a:r>
              <a:rPr lang="pt-BR" dirty="0"/>
              <a:t> (AEB), com a presença do presidente Carlos Moura e demais integrantes da diretoria da AEB.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“Essa ferramenta casa muito bem com o que temos falado aqui na AEB, mostrando o impacto da tecnologia no dia a dia do cidadão comum. Por trás de tudo isso, está o esforço da indústria aeroespacial”, disse Carlos Moura ao conhecer a /</a:t>
            </a:r>
            <a:r>
              <a:rPr lang="pt-BR" dirty="0" err="1"/>
              <a:t>riobranco</a:t>
            </a:r>
            <a:r>
              <a:rPr lang="pt-BR" dirty="0"/>
              <a:t>.</a:t>
            </a:r>
          </a:p>
          <a:p>
            <a:pPr algn="just"/>
            <a:r>
              <a:rPr lang="pt-BR" dirty="0"/>
              <a:t>Fonte: https://blogdaengenharia.com/engenharia/o-que-e-inteligencia-territorial-e-qual-a-sua-importancia/</a:t>
            </a:r>
          </a:p>
        </p:txBody>
      </p:sp>
    </p:spTree>
    <p:extLst>
      <p:ext uri="{BB962C8B-B14F-4D97-AF65-F5344CB8AC3E}">
        <p14:creationId xmlns:p14="http://schemas.microsoft.com/office/powerpoint/2010/main" val="95409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5A9FC3FA-5F9B-E548-F0AF-386FE070424A}"/>
              </a:ext>
            </a:extLst>
          </p:cNvPr>
          <p:cNvSpPr/>
          <p:nvPr/>
        </p:nvSpPr>
        <p:spPr>
          <a:xfrm>
            <a:off x="1354051" y="1152097"/>
            <a:ext cx="10708640" cy="5004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200" dirty="0">
                <a:solidFill>
                  <a:schemeClr val="tx1"/>
                </a:solidFill>
              </a:rPr>
              <a:t>Trata-se de um conjunto de ferramentas e métodos aplicados para a compreensão de um território em sua totalidade, através da integração de informações provenientes de diferentes bancos de dados.</a:t>
            </a:r>
          </a:p>
          <a:p>
            <a:pPr algn="just"/>
            <a:r>
              <a:rPr lang="pt-BR" sz="2200" dirty="0">
                <a:solidFill>
                  <a:schemeClr val="tx1"/>
                </a:solidFill>
              </a:rPr>
              <a:t>Com isso as informações integradas servirão para apoiar a tomada de decisão, assim permitindo o planejamento e a gestão de ações para o desenvolvimento amplo do território.</a:t>
            </a:r>
          </a:p>
          <a:p>
            <a:pPr algn="just"/>
            <a:r>
              <a:rPr lang="pt-BR" sz="2200" b="1" dirty="0">
                <a:solidFill>
                  <a:schemeClr val="tx1"/>
                </a:solidFill>
              </a:rPr>
              <a:t>Mas aí você pode se perguntar... Oque de fato é “Território”?</a:t>
            </a:r>
          </a:p>
          <a:p>
            <a:pPr algn="just"/>
            <a:r>
              <a:rPr lang="pt-BR" sz="2200" dirty="0">
                <a:solidFill>
                  <a:schemeClr val="tx1"/>
                </a:solidFill>
              </a:rPr>
              <a:t>Silva 2001 vem com a seguinte definição “Território consiste no limite espacial dentro do qual o Estado exerce de modo efetivo e exclusivo o poder de império sobre pessoas e bens”.</a:t>
            </a:r>
          </a:p>
          <a:p>
            <a:pPr algn="just"/>
            <a:r>
              <a:rPr lang="pt-BR" sz="2200" dirty="0">
                <a:solidFill>
                  <a:schemeClr val="tx1"/>
                </a:solidFill>
              </a:rPr>
              <a:t>Mas também se pode definir território como “porção do espaço geográfico onde são projetadas relações de poder, que geram uma apropriação e um controle sobre este espaço, independentemente se ele é ou não </a:t>
            </a:r>
            <a:r>
              <a:rPr lang="pt-BR" sz="2200" dirty="0" err="1">
                <a:solidFill>
                  <a:schemeClr val="tx1"/>
                </a:solidFill>
              </a:rPr>
              <a:t>territorializado</a:t>
            </a:r>
            <a:r>
              <a:rPr lang="pt-BR" sz="2200" dirty="0">
                <a:solidFill>
                  <a:schemeClr val="tx1"/>
                </a:solidFill>
              </a:rPr>
              <a:t> por um ou mais agentes” (</a:t>
            </a:r>
            <a:r>
              <a:rPr lang="pt-BR" sz="2200" dirty="0" err="1">
                <a:solidFill>
                  <a:schemeClr val="tx1"/>
                </a:solidFill>
              </a:rPr>
              <a:t>Magdaleno</a:t>
            </a:r>
            <a:r>
              <a:rPr lang="pt-BR" sz="2200" dirty="0">
                <a:solidFill>
                  <a:schemeClr val="tx1"/>
                </a:solidFill>
              </a:rPr>
              <a:t>, 2005).</a:t>
            </a:r>
          </a:p>
          <a:p>
            <a:pPr algn="just"/>
            <a:r>
              <a:rPr lang="pt-BR" sz="2200" b="1" dirty="0">
                <a:solidFill>
                  <a:schemeClr val="tx1"/>
                </a:solidFill>
              </a:rPr>
              <a:t>Fonte:</a:t>
            </a:r>
            <a:r>
              <a:rPr lang="pt-BR" sz="2200" dirty="0">
                <a:solidFill>
                  <a:schemeClr val="tx1"/>
                </a:solidFill>
              </a:rPr>
              <a:t> https://blogdaengenharia.com/engenharia/o-que-e-inteligencia-territorial-e-qual-a-sua-importancia/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FB4563F7-C9D1-266A-3ACA-6F3AAA4A2AFB}"/>
              </a:ext>
            </a:extLst>
          </p:cNvPr>
          <p:cNvSpPr/>
          <p:nvPr/>
        </p:nvSpPr>
        <p:spPr>
          <a:xfrm>
            <a:off x="1" y="99374"/>
            <a:ext cx="5151120" cy="1052724"/>
          </a:xfrm>
          <a:prstGeom prst="rect">
            <a:avLst/>
          </a:prstGeom>
          <a:solidFill>
            <a:srgbClr val="E951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1F732359-8378-A93F-9D7F-02BBE770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98748"/>
            <a:ext cx="5049521" cy="853975"/>
          </a:xfrm>
        </p:spPr>
        <p:txBody>
          <a:bodyPr>
            <a:noAutofit/>
          </a:bodyPr>
          <a:lstStyle/>
          <a:p>
            <a:r>
              <a:rPr lang="pt-BR" sz="3800" b="1" dirty="0"/>
              <a:t>Inteligência Territorial</a:t>
            </a:r>
            <a:endParaRPr lang="pt-BR" sz="3800" dirty="0">
              <a:solidFill>
                <a:srgbClr val="FBBA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109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15448D5D481C74885CBF0231414BD72" ma:contentTypeVersion="16" ma:contentTypeDescription="Crie um novo documento." ma:contentTypeScope="" ma:versionID="387f9d606cdf869b2f9a68daa17e3724">
  <xsd:schema xmlns:xsd="http://www.w3.org/2001/XMLSchema" xmlns:xs="http://www.w3.org/2001/XMLSchema" xmlns:p="http://schemas.microsoft.com/office/2006/metadata/properties" xmlns:ns2="2805b1ce-218a-4c7e-a4f2-d1f9eec0167f" xmlns:ns3="a896c254-05de-4cc1-aa16-6565a40f7891" targetNamespace="http://schemas.microsoft.com/office/2006/metadata/properties" ma:root="true" ma:fieldsID="869f3416b7d0a507f5b364916c7d9fd9" ns2:_="" ns3:_="">
    <xsd:import namespace="2805b1ce-218a-4c7e-a4f2-d1f9eec0167f"/>
    <xsd:import namespace="a896c254-05de-4cc1-aa16-6565a40f7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05b1ce-218a-4c7e-a4f2-d1f9eec016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73564c95-64bc-4e64-82a7-b20e4337b2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6c254-05de-4cc1-aa16-6565a40f7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89f0758-4ab1-46de-b09d-ec979f27ec2f}" ma:internalName="TaxCatchAll" ma:showField="CatchAllData" ma:web="a896c254-05de-4cc1-aa16-6565a40f7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25C5E2-5A0F-4417-AE58-F05F38B5E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850329-D014-453F-9EC9-C5485558B6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05b1ce-218a-4c7e-a4f2-d1f9eec0167f"/>
    <ds:schemaRef ds:uri="a896c254-05de-4cc1-aa16-6565a40f7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2960</Words>
  <Application>Microsoft Office PowerPoint</Application>
  <PresentationFormat>Widescreen</PresentationFormat>
  <Paragraphs>171</Paragraphs>
  <Slides>52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62" baseType="lpstr">
      <vt:lpstr>Arial</vt:lpstr>
      <vt:lpstr>Calibri</vt:lpstr>
      <vt:lpstr>Calibri Light</vt:lpstr>
      <vt:lpstr>Calibri Light (Títulos)</vt:lpstr>
      <vt:lpstr>Figtree</vt:lpstr>
      <vt:lpstr>Trebuchet MS</vt:lpstr>
      <vt:lpstr>Vollkorn</vt:lpstr>
      <vt:lpstr>Wingdings</vt:lpstr>
      <vt:lpstr>Wingdings 3</vt:lpstr>
      <vt:lpstr>Tema do Office</vt:lpstr>
      <vt:lpstr>Apresentação do PowerPoint</vt:lpstr>
      <vt:lpstr> </vt:lpstr>
      <vt:lpstr>LOCAL</vt:lpstr>
      <vt:lpstr>Objetivos Gerais</vt:lpstr>
      <vt:lpstr>Objetivo específico: </vt:lpstr>
      <vt:lpstr>ATUALIZAÇÃO DOS DADOS DO GEORREFERENCIAMENTO:</vt:lpstr>
      <vt:lpstr>Projeto: Meu município a luz do registro de imóveis</vt:lpstr>
      <vt:lpstr>Inteligência Territorial</vt:lpstr>
      <vt:lpstr>Inteligência Territorial</vt:lpstr>
      <vt:lpstr>Apresentação do PowerPoint</vt:lpstr>
      <vt:lpstr>Inteligência Territorial</vt:lpstr>
      <vt:lpstr>Apresentação do PowerPoint</vt:lpstr>
      <vt:lpstr>REFLEXÕES DA LITERATURA ESPECIALIZADA MUNDIAL</vt:lpstr>
      <vt:lpstr> SISTEMA DE REGISTRO ELETRÔNICO-  MP - 759/2016, convertida na Lei nº 13.465/17 </vt:lpstr>
      <vt:lpstr> SISTEMA DE REGISTRO ELETRÔNICO-  MP - 759/2016, convertida na Lei nº 13.465/17 </vt:lpstr>
      <vt:lpstr> Passos do Projeto: 01 - Levantamento de dados:</vt:lpstr>
      <vt:lpstr>02 – Filtro comparativo:</vt:lpstr>
      <vt:lpstr>03 – Cadastramento local:</vt:lpstr>
      <vt:lpstr>04 – Banco de Dados:</vt:lpstr>
      <vt:lpstr>05 - Atualização dos dados do georreferenciamento:</vt:lpstr>
      <vt:lpstr>06 - Publicação e interoperabilidade:</vt:lpstr>
      <vt:lpstr>MATRÍCULAS COM DESCRIÇÕES PRECÁRIAS</vt:lpstr>
      <vt:lpstr>MATRÍCULA  DESCRIÇÃO PRECÁRIA</vt:lpstr>
      <vt:lpstr>RENÚNCIA DO DIREITO REAL DE PROPRIEDADE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REGISTRO DE PROPRIEDADES- Constatações-Relatório Doing Business</vt:lpstr>
      <vt:lpstr>INDICADOR DE REGISTRO DE PROPRIEDADE</vt:lpstr>
      <vt:lpstr>REGISTRO DE IMÓVEIS NO BRASIL:  de paróquias locais a registro eletrônico</vt:lpstr>
      <vt:lpstr>ESTUDO DOING BUSINESS SUBNACIONAL – BRASIL- 2021</vt:lpstr>
      <vt:lpstr>LIODS/CNJ- LABORATÓRIO DE INOVAÇÃO, INTELIGÊNCIA E ODS (LIODS/CNJ)</vt:lpstr>
      <vt:lpstr>LIODS/CNJ- LABORATÓRIO DE INOVAÇÃO, INTELIGÊNCIA E ODS (LIODS/CNJ)</vt:lpstr>
      <vt:lpstr>O que é o inventário estatístico?</vt:lpstr>
      <vt:lpstr>Origem em Paratinga/BA</vt:lpstr>
      <vt:lpstr>Finalidade do IERI</vt:lpstr>
      <vt:lpstr>Mosaico Santa Rita de Cássia e Mansidão/BA</vt:lpstr>
      <vt:lpstr>Mosaico Formosa do Rio Preto/BA</vt:lpstr>
      <vt:lpstr>Sobreposição entre imóveis; imóveis em circunscrições limítrofes, imóveis fora da circunscrição, imóveis com erro de memorial descritivo.</vt:lpstr>
      <vt:lpstr>Imóvel localizado fora da circunscrição</vt:lpstr>
      <vt:lpstr>Área pública</vt:lpstr>
      <vt:lpstr>Áreas Indígenas, conservação e de Desenvolvimento Sustentável (destacadas nas cores vermelho escuro, laranja escuro e verde claro) </vt:lpstr>
      <vt:lpstr>LIODS do Registro Imobiliário foi reconhecido por uma organização internacional</vt:lpstr>
      <vt:lpstr>Apresentação do PowerPoint</vt:lpstr>
      <vt:lpstr>PROVIMENTO CONJUNTO CGJ/CCI Nº 08/2021- TJBA</vt:lpstr>
      <vt:lpstr>ELABORAÇÃO DA MINUTA DE PROVIMENTO DO CNJ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Bruno Assis</dc:creator>
  <cp:lastModifiedBy>LUCELIA BARRETO</cp:lastModifiedBy>
  <cp:revision>34</cp:revision>
  <dcterms:created xsi:type="dcterms:W3CDTF">2022-09-09T17:26:33Z</dcterms:created>
  <dcterms:modified xsi:type="dcterms:W3CDTF">2022-11-10T23:43:52Z</dcterms:modified>
</cp:coreProperties>
</file>