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256" r:id="rId2"/>
    <p:sldId id="343" r:id="rId3"/>
    <p:sldId id="366" r:id="rId4"/>
    <p:sldId id="367" r:id="rId5"/>
    <p:sldId id="368" r:id="rId6"/>
    <p:sldId id="369" r:id="rId7"/>
    <p:sldId id="370" r:id="rId8"/>
    <p:sldId id="371" r:id="rId9"/>
    <p:sldId id="372" r:id="rId10"/>
    <p:sldId id="373" r:id="rId11"/>
    <p:sldId id="374" r:id="rId12"/>
    <p:sldId id="272" r:id="rId13"/>
    <p:sldId id="375" r:id="rId14"/>
    <p:sldId id="323" r:id="rId15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E0000"/>
    <a:srgbClr val="E5BA3F"/>
    <a:srgbClr val="E8C152"/>
    <a:srgbClr val="E2B126"/>
    <a:srgbClr val="E6BB42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26" autoAdjust="0"/>
    <p:restoredTop sz="94660"/>
  </p:normalViewPr>
  <p:slideViewPr>
    <p:cSldViewPr snapToGrid="0">
      <p:cViewPr varScale="1">
        <p:scale>
          <a:sx n="78" d="100"/>
          <a:sy n="78" d="100"/>
        </p:scale>
        <p:origin x="46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400" cy="4979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79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0E7812-F141-4B37-AB15-73812CE85065}" type="datetimeFigureOut">
              <a:rPr lang="pt-BR" smtClean="0"/>
              <a:t>12/11/2019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1" y="9428711"/>
            <a:ext cx="2946400" cy="4979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49688" y="9428711"/>
            <a:ext cx="2946400" cy="4979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F897E3-D0DC-4E85-81E5-7495BBB28C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664556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4" y="2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FCA807-9A7E-4EA7-873B-EE53FD248099}" type="datetimeFigureOut">
              <a:rPr lang="pt-BR" smtClean="0"/>
              <a:t>12/11/2019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39838"/>
            <a:ext cx="5956300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C38DF1-CEDE-44A0-8B1E-88ECA2FBD3A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789943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C38DF1-CEDE-44A0-8B1E-88ECA2FBD3A7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224433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C38DF1-CEDE-44A0-8B1E-88ECA2FBD3A7}" type="slidenum">
              <a:rPr lang="pt-BR" smtClean="0"/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93884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A9BD0-EE70-4838-BE4F-3C30F5B4ED07}" type="datetime1">
              <a:rPr lang="pt-BR" smtClean="0"/>
              <a:t>12/11/2019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2B85E-2B41-4829-8A72-CA6CFD2F28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3237755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A9BD0-EE70-4838-BE4F-3C30F5B4ED07}" type="datetime1">
              <a:rPr lang="pt-BR" smtClean="0"/>
              <a:t>12/11/2019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2B85E-2B41-4829-8A72-CA6CFD2F28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1078704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A9BD0-EE70-4838-BE4F-3C30F5B4ED07}" type="datetime1">
              <a:rPr lang="pt-BR" smtClean="0"/>
              <a:t>12/11/2019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2B85E-2B41-4829-8A72-CA6CFD2F2847}" type="slidenum">
              <a:rPr lang="pt-BR" smtClean="0"/>
              <a:t>‹nº›</a:t>
            </a:fld>
            <a:endParaRPr lang="pt-B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41564013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A9BD0-EE70-4838-BE4F-3C30F5B4ED07}" type="datetime1">
              <a:rPr lang="pt-BR" smtClean="0"/>
              <a:t>12/11/2019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2B85E-2B41-4829-8A72-CA6CFD2F28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10400285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A9BD0-EE70-4838-BE4F-3C30F5B4ED07}" type="datetime1">
              <a:rPr lang="pt-BR" smtClean="0"/>
              <a:t>12/11/2019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2B85E-2B41-4829-8A72-CA6CFD2F2847}" type="slidenum">
              <a:rPr lang="pt-BR" smtClean="0"/>
              <a:t>‹nº›</a:t>
            </a:fld>
            <a:endParaRPr lang="pt-B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40926447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A9BD0-EE70-4838-BE4F-3C30F5B4ED07}" type="datetime1">
              <a:rPr lang="pt-BR" smtClean="0"/>
              <a:t>12/11/2019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2B85E-2B41-4829-8A72-CA6CFD2F28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0537692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A9BD0-EE70-4838-BE4F-3C30F5B4ED07}" type="datetime1">
              <a:rPr lang="pt-BR" smtClean="0"/>
              <a:t>12/11/2019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2B85E-2B41-4829-8A72-CA6CFD2F28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26336138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A9BD0-EE70-4838-BE4F-3C30F5B4ED07}" type="datetime1">
              <a:rPr lang="pt-BR" smtClean="0"/>
              <a:t>12/11/2019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2B85E-2B41-4829-8A72-CA6CFD2F28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5038216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A9BD0-EE70-4838-BE4F-3C30F5B4ED07}" type="datetime1">
              <a:rPr lang="pt-BR" smtClean="0"/>
              <a:t>12/11/2019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2B85E-2B41-4829-8A72-CA6CFD2F28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6523256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4CEE8-4E04-4DF8-8024-7CCD0E1A0F2E}" type="datetime1">
              <a:rPr lang="pt-BR" smtClean="0"/>
              <a:t>12/11/2019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2B85E-2B41-4829-8A72-CA6CFD2F28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37438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1CB14-046A-45C1-B654-C102D63F5A1A}" type="datetime1">
              <a:rPr lang="pt-BR" smtClean="0"/>
              <a:t>12/11/2019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2B85E-2B41-4829-8A72-CA6CFD2F28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7504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B0A7A-6B28-4AFD-AFF9-6EB3C0FE0577}" type="datetime1">
              <a:rPr lang="pt-BR" smtClean="0"/>
              <a:t>12/11/2019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2B85E-2B41-4829-8A72-CA6CFD2F28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20520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A9BD0-EE70-4838-BE4F-3C30F5B4ED07}" type="datetime1">
              <a:rPr lang="pt-BR" smtClean="0"/>
              <a:t>12/11/2019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2B85E-2B41-4829-8A72-CA6CFD2F28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0397471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A9BD0-EE70-4838-BE4F-3C30F5B4ED07}" type="datetime1">
              <a:rPr lang="pt-BR" smtClean="0"/>
              <a:t>12/11/2019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2B85E-2B41-4829-8A72-CA6CFD2F28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570380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14003-5738-4D18-A50B-BE5B85164B2F}" type="datetime1">
              <a:rPr lang="pt-BR" smtClean="0"/>
              <a:t>12/11/2019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2B85E-2B41-4829-8A72-CA6CFD2F28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6645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0430F-4C81-4101-BA94-3BE87E4D2866}" type="datetime1">
              <a:rPr lang="pt-BR" smtClean="0"/>
              <a:t>12/11/2019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2B85E-2B41-4829-8A72-CA6CFD2F28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75241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4A9BD0-EE70-4838-BE4F-3C30F5B4ED07}" type="datetime1">
              <a:rPr lang="pt-BR" smtClean="0"/>
              <a:t>12/11/2019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412B85E-2B41-4829-8A72-CA6CFD2F28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89306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npd.pt/index.asp" TargetMode="External"/><Relationship Id="rId2" Type="http://schemas.openxmlformats.org/officeDocument/2006/relationships/hyperlink" Target="https://www.irn.mj.pt/sections/irn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354509" y="4348575"/>
            <a:ext cx="6105142" cy="2887546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pt-BR" sz="27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 PROTEÇÃO DE DADOS PESSOAIS E A PUBLICIDADE REGISTRAL:</a:t>
            </a:r>
            <a:r>
              <a:rPr lang="pt-BR" sz="27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 Regulamento 679/2016 da União Europeia (RGPD) e a sua aplicabilidade no Sistema Registral Português.</a:t>
            </a:r>
            <a:br>
              <a:rPr lang="pt-BR" sz="29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3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  <a:cs typeface="Arial" panose="020B0604020202020204" pitchFamily="34" charset="0"/>
              </a:rPr>
            </a:br>
            <a:br>
              <a:rPr lang="pt-BR" sz="3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  <a:cs typeface="Arial" panose="020B0604020202020204" pitchFamily="34" charset="0"/>
              </a:rPr>
            </a:br>
            <a:br>
              <a:rPr lang="pt-BR" sz="3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  <a:cs typeface="Arial" panose="020B0604020202020204" pitchFamily="34" charset="0"/>
              </a:rPr>
            </a:br>
            <a:br>
              <a:rPr lang="pt-BR" sz="4000" b="1" dirty="0">
                <a:latin typeface="Garamond" panose="02020404030301010803" pitchFamily="18" charset="0"/>
                <a:cs typeface="Arial" panose="020B0604020202020204" pitchFamily="34" charset="0"/>
              </a:rPr>
            </a:br>
            <a:endParaRPr lang="pt-BR" sz="2000" b="1" dirty="0"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9393842" y="6241525"/>
            <a:ext cx="2743200" cy="365125"/>
          </a:xfrm>
        </p:spPr>
        <p:txBody>
          <a:bodyPr/>
          <a:lstStyle/>
          <a:p>
            <a:fld id="{5412B85E-2B41-4829-8A72-CA6CFD2F2847}" type="slidenum">
              <a:rPr lang="pt-BR" b="1" smtClean="0">
                <a:solidFill>
                  <a:schemeClr val="tx1"/>
                </a:solidFill>
              </a:rPr>
              <a:t>1</a:t>
            </a:fld>
            <a:endParaRPr lang="pt-BR" b="1" dirty="0">
              <a:solidFill>
                <a:schemeClr val="tx1"/>
              </a:solidFill>
            </a:endParaRPr>
          </a:p>
        </p:txBody>
      </p:sp>
      <p:pic>
        <p:nvPicPr>
          <p:cNvPr id="5" name="Imagem 4" descr="Mão num fundo escuro com bandeira da União Europeia projetada e cadeado no meio">
            <a:extLst>
              <a:ext uri="{FF2B5EF4-FFF2-40B4-BE49-F238E27FC236}">
                <a16:creationId xmlns:a16="http://schemas.microsoft.com/office/drawing/2014/main" id="{2112040C-4CD5-4FD6-B4EE-B66D4224D4E3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348" y="3719104"/>
            <a:ext cx="4214812" cy="288754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7242832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C09982D-DCE5-4CDF-B185-BAD8EDDF66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50" y="315912"/>
            <a:ext cx="11182350" cy="6040438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PUBLICIDADE REGISTRAL e PROTEÇÃO DE DADOS: COMO COMPATIBILIZAR?</a:t>
            </a:r>
          </a:p>
          <a:p>
            <a:pPr marL="0" indent="0">
              <a:buNone/>
            </a:pPr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Sistema normativo mais sedimentado (acompanhando o avanço tecnológico);</a:t>
            </a:r>
          </a:p>
          <a:p>
            <a:pPr marL="0" indent="0" algn="just">
              <a:buNone/>
            </a:pPr>
            <a:endParaRPr lang="pt-B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Proteção de Dados prevista no Código de Registro Predial (art. 106 - ausência do indicador pessoal);</a:t>
            </a:r>
          </a:p>
          <a:p>
            <a:pPr marL="0" indent="0" algn="just">
              <a:buNone/>
            </a:pPr>
            <a:endParaRPr lang="pt-B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Natureza do registro - fólio real (fatos jurídicos da vida privada que integram a situação jurídica do imóvel);</a:t>
            </a:r>
          </a:p>
          <a:p>
            <a:pPr marL="0" indent="0" algn="just">
              <a:buNone/>
            </a:pPr>
            <a:endParaRPr lang="pt-B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Ponderação de princípios e dos bens jurídicos tutelados: privacidade não é um direito absoluto;</a:t>
            </a:r>
          </a:p>
          <a:p>
            <a:pPr marL="0" indent="0">
              <a:buNone/>
            </a:pPr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39AC56BB-7F07-4A73-960B-9D2ED2F73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2B85E-2B41-4829-8A72-CA6CFD2F2847}" type="slidenum">
              <a:rPr lang="pt-BR" smtClean="0"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28426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D54AFF5-4753-43F2-887A-EAF55AB83E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36524"/>
            <a:ext cx="11772900" cy="6450013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Segurança do tráfico das aquisições imobiliárias (interesse público: compatibilidade/proporcionalidade);</a:t>
            </a:r>
          </a:p>
          <a:p>
            <a:pPr algn="just">
              <a:lnSpc>
                <a:spcPct val="150000"/>
              </a:lnSpc>
            </a:pPr>
            <a:endParaRPr lang="pt-B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Impossibilidade de restrição à publicidade dos fatos registráveis para segurança jurídica dos terceiros, sob pena de esvaziar a oponibilidade erga omnes, a legitimação de direitos e o trato sucessivo traduzindo em “</a:t>
            </a:r>
            <a:r>
              <a:rPr lang="pt-B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mero cadastro de imóveis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”*; </a:t>
            </a:r>
          </a:p>
          <a:p>
            <a:pPr algn="just">
              <a:lnSpc>
                <a:spcPct val="150000"/>
              </a:lnSpc>
            </a:pPr>
            <a:endParaRPr lang="pt-B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Lei de Proteção de Dados aplicada de maneira subsidiária.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pt-B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lnSpc>
                <a:spcPct val="150000"/>
              </a:lnSpc>
              <a:buNone/>
            </a:pP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*termo utilizado pela Professora Madalena Teixeira, Trabalho do XX Congresso do CINDER.</a:t>
            </a:r>
          </a:p>
          <a:p>
            <a:pPr marL="0" indent="0">
              <a:buNone/>
            </a:pPr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32866E6A-1DEA-4CB9-A4A6-56224476B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2B85E-2B41-4829-8A72-CA6CFD2F2847}" type="slidenum">
              <a:rPr lang="pt-BR" smtClean="0"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962580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35884"/>
            <a:ext cx="10515600" cy="749942"/>
          </a:xfrm>
        </p:spPr>
        <p:txBody>
          <a:bodyPr>
            <a:normAutofit/>
          </a:bodyPr>
          <a:lstStyle/>
          <a:p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REFERÊNCIAS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57163" y="785813"/>
            <a:ext cx="11342829" cy="6056130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FERREIRINHA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Fernando Neto. Manual de Direito Notarial – Teoria e Prática. 2ª Edição. Coimbra. Editora Almedina. Março 2019.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pt-B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JUSTO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António dos Santos. Direitos Reais. 5ª Edição. Coimbra. Editora Coimbra. Setembro 2017;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pt-B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JARDIM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Mónica. Escritos de Direito Notarial e Direito </a:t>
            </a:r>
            <a:r>
              <a:rPr lang="pt-B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Registal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Edição única. Coimbra. Editora Almedina, 2017;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pt-B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JARDIM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Mónica. Estudos de Direitos Reais e Registo Predial. 1ª Edição. Coimbra. Editora </a:t>
            </a:r>
            <a:r>
              <a:rPr lang="pt-B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Gestlegal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Maio 2018;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pt-B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LEITÃO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Luís Meneses. Direito Reais.  8ª Edição. Coimbra. Editora Almedina. Fevereiro 2019.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9448800" y="6356992"/>
            <a:ext cx="2743200" cy="365125"/>
          </a:xfrm>
        </p:spPr>
        <p:txBody>
          <a:bodyPr/>
          <a:lstStyle/>
          <a:p>
            <a:fld id="{5412B85E-2B41-4829-8A72-CA6CFD2F2847}" type="slidenum">
              <a:rPr lang="pt-BR" smtClean="0">
                <a:solidFill>
                  <a:schemeClr val="tx1"/>
                </a:solidFill>
              </a:rPr>
              <a:t>12</a:t>
            </a:fld>
            <a:endParaRPr lang="pt-B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94331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60AE63-FFD0-4C0F-AC91-0D2BCD00C8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20650"/>
          </a:xfrm>
        </p:spPr>
        <p:txBody>
          <a:bodyPr>
            <a:normAutofit fontScale="90000"/>
          </a:bodyPr>
          <a:lstStyle/>
          <a:p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8B99F30-AD20-4420-A6ED-2D4913BB3E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85776"/>
            <a:ext cx="10515600" cy="56911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OUTRAS FONTES DE PESQUISA: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pt-B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Madalena Teixeira – “A INFORMAÇÃO CONTIDA NO REGISTO PREDIAL ELETRÓNICO: OS DADOS PESSOAIS. RECOLHA, USO E LIMITAÇÕES À LUZ DA PRIVACIDADE NO ORDENAMENTO JURÍDICO PORTUGUÊS” - Trabalho apresentado no XX Congresso do CINDER, em Dubai, de 22 a 24 de fevereiro de 2016.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pt-B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pt-B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Instituto dos </a:t>
            </a:r>
            <a:r>
              <a:rPr lang="pt-BR" sz="2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Registos</a:t>
            </a:r>
            <a:r>
              <a:rPr lang="pt-B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 do Notariado (IRN): </a:t>
            </a:r>
            <a:r>
              <a:rPr lang="pt-B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https://www.irn.mj.pt/sections/irn</a:t>
            </a:r>
            <a:endParaRPr lang="pt-BR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pt-B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Comissão Nacional de Proteção de Dados (CNPD): </a:t>
            </a:r>
            <a:r>
              <a:rPr lang="pt-B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https://www.cnpd.pt/index.asp</a:t>
            </a:r>
            <a:endParaRPr lang="pt-BR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pt-BR" sz="2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Comité</a:t>
            </a:r>
            <a:r>
              <a:rPr lang="pt-B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Europeu para de Proteção de Dados (</a:t>
            </a:r>
            <a:r>
              <a:rPr lang="pt-BR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edpb</a:t>
            </a:r>
            <a:r>
              <a:rPr lang="pt-B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 https://edpb.europa.eu/edpb_pt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pt-B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9C4C7ABF-02A4-445A-874F-3E85AFB742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2B85E-2B41-4829-8A72-CA6CFD2F2847}" type="slidenum">
              <a:rPr lang="pt-BR" smtClean="0"/>
              <a:t>13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883728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35880" y="1384479"/>
            <a:ext cx="5775960" cy="4089042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  <a:spcAft>
                <a:spcPts val="600"/>
              </a:spcAft>
            </a:pPr>
            <a:br>
              <a:rPr lang="pt-BR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"/>
                <a:cs typeface="Arial" panose="020B0604020202020204" pitchFamily="34" charset="0"/>
              </a:rPr>
            </a:br>
            <a:br>
              <a:rPr lang="pt-BR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"/>
                <a:cs typeface="Arial" panose="020B0604020202020204" pitchFamily="34" charset="0"/>
              </a:rPr>
            </a:br>
            <a:endParaRPr lang="pt-BR" sz="2000" b="1" dirty="0">
              <a:latin typeface="Calibri "/>
              <a:cs typeface="Arial" panose="020B0604020202020204" pitchFamily="34" charset="0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9448800" y="6384272"/>
            <a:ext cx="2743200" cy="365125"/>
          </a:xfrm>
        </p:spPr>
        <p:txBody>
          <a:bodyPr/>
          <a:lstStyle/>
          <a:p>
            <a:fld id="{5412B85E-2B41-4829-8A72-CA6CFD2F2847}" type="slidenum">
              <a:rPr lang="pt-BR" smtClean="0">
                <a:solidFill>
                  <a:schemeClr val="tx1"/>
                </a:solidFill>
              </a:rPr>
              <a:t>14</a:t>
            </a:fld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651164" y="2267507"/>
            <a:ext cx="109728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Muito obrigado!</a:t>
            </a:r>
          </a:p>
          <a:p>
            <a:r>
              <a:rPr lang="pt-B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  <a:p>
            <a:pPr algn="ctr"/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Heitor Ronaldo de Freitas</a:t>
            </a:r>
          </a:p>
          <a:p>
            <a:pPr algn="ctr"/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Advogado</a:t>
            </a:r>
          </a:p>
          <a:p>
            <a:pPr algn="ctr"/>
            <a:endParaRPr lang="pt-B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pt-B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E-mail: heitorfreitasadv@gmail.com</a:t>
            </a:r>
          </a:p>
          <a:p>
            <a:endParaRPr lang="pt-BR" sz="2800" b="1" dirty="0"/>
          </a:p>
        </p:txBody>
      </p:sp>
    </p:spTree>
    <p:extLst>
      <p:ext uri="{BB962C8B-B14F-4D97-AF65-F5344CB8AC3E}">
        <p14:creationId xmlns:p14="http://schemas.microsoft.com/office/powerpoint/2010/main" val="85820398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C94450-3203-48C2-8C6A-5CE448E22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9784"/>
          </a:xfrm>
        </p:spPr>
        <p:txBody>
          <a:bodyPr>
            <a:normAutofit fontScale="90000"/>
          </a:bodyPr>
          <a:lstStyle/>
          <a:p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EF9949C-551E-4CFA-8440-840815DC09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06582"/>
            <a:ext cx="10515600" cy="5786292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pt-BR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BRASIL: LEI GERAL DE PROTEÇÃO DE DADOS (LGPD)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pt-BR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LEI Nº. 13.709/2018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pt-BR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pt-BR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regime jurídico geral da proteção de dados pessoais;</a:t>
            </a:r>
          </a:p>
          <a:p>
            <a:pPr algn="just">
              <a:lnSpc>
                <a:spcPct val="150000"/>
              </a:lnSpc>
            </a:pPr>
            <a:r>
              <a:rPr lang="pt-BR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disciplina o tratamento de dados;</a:t>
            </a:r>
          </a:p>
          <a:p>
            <a:pPr algn="just">
              <a:lnSpc>
                <a:spcPct val="150000"/>
              </a:lnSpc>
            </a:pPr>
            <a:r>
              <a:rPr lang="pt-BR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 pessoa natural ou por pessoa jurídica de direito público ou privado;</a:t>
            </a:r>
          </a:p>
          <a:p>
            <a:pPr algn="just">
              <a:lnSpc>
                <a:spcPct val="150000"/>
              </a:lnSpc>
            </a:pPr>
            <a:r>
              <a:rPr lang="pt-BR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proteção dos direitos fundamentais da liberdade e da privacidade, do livre desenvolvimento da personalidade da pessoa natural.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pt-B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lnSpc>
                <a:spcPct val="150000"/>
              </a:lnSpc>
              <a:buNone/>
            </a:pPr>
            <a:r>
              <a:rPr lang="pt-BR" sz="24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*entrará em vigor em Agosto/2020</a:t>
            </a: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E9174EF-98EA-4851-B31D-C8B5F4BF0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2B85E-2B41-4829-8A72-CA6CFD2F2847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796663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03B427-DF5F-48FF-B961-40C33FC41F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213"/>
          </a:xfrm>
        </p:spPr>
        <p:txBody>
          <a:bodyPr>
            <a:normAutofit fontScale="90000"/>
          </a:bodyPr>
          <a:lstStyle/>
          <a:p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F856F8E-27A0-4C15-9D99-858A5F5CD8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623570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endParaRPr lang="pt-B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UNIÃO EUROPEIA:</a:t>
            </a:r>
            <a:endParaRPr lang="pt-B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Regulamento </a:t>
            </a:r>
            <a:r>
              <a:rPr lang="pt-BR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679/2016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(revoga a Diretiva 95/46/CE)</a:t>
            </a:r>
          </a:p>
          <a:p>
            <a:pPr marL="0" indent="0" algn="just">
              <a:buNone/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</a:t>
            </a:r>
            <a:r>
              <a:rPr lang="pt-B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*em vigor nos 28 Estados-Membros desde 25/05/18;</a:t>
            </a:r>
          </a:p>
          <a:p>
            <a:pPr marL="0" indent="0" algn="just">
              <a:buNone/>
            </a:pPr>
            <a:endParaRPr lang="pt-B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Carta dos Direitos Fundamentais da União Europeia 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(art. 8º)</a:t>
            </a:r>
          </a:p>
          <a:p>
            <a:pPr marL="0" indent="0" algn="just">
              <a:buNone/>
            </a:pPr>
            <a:endParaRPr lang="pt-B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PORTUGAL: </a:t>
            </a:r>
            <a:endParaRPr lang="pt-B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Constituição Federal: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art. 26 (intimidade /dignidade humana/ personalidade);</a:t>
            </a:r>
          </a:p>
          <a:p>
            <a:pPr marL="0" indent="0" algn="just">
              <a:buNone/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art. 35 (proteção dos dados pessoais informatizados).</a:t>
            </a:r>
          </a:p>
          <a:p>
            <a:pPr marL="0" indent="0" algn="just">
              <a:buNone/>
            </a:pPr>
            <a:endParaRPr lang="pt-B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Código do Registro Predial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(DL nº. 224/84): artigos 106 a 109-F;</a:t>
            </a:r>
          </a:p>
          <a:p>
            <a:pPr marL="0" indent="0" algn="just">
              <a:buNone/>
            </a:pPr>
            <a:endParaRPr lang="pt-B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Lei n.º 58/2019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(Execução do Regulamento UE 679/2016).</a:t>
            </a:r>
          </a:p>
          <a:p>
            <a:pPr marL="0" indent="0">
              <a:buNone/>
            </a:pPr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FA83D09-4322-4A1B-9D3C-E34BE7B0A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2B85E-2B41-4829-8A72-CA6CFD2F2847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12211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297736B-A336-4AA8-834E-F21A2C4A98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0025" y="136525"/>
            <a:ext cx="11872913" cy="65849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RESPONSÁVEL PELO TRATAMENTO DOS DADOS PESSOAIS NO REGISTRO</a:t>
            </a:r>
          </a:p>
          <a:p>
            <a:pPr marL="0" indent="0">
              <a:buNone/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(art. 107, nº. 1 e 2, CRP)</a:t>
            </a:r>
          </a:p>
          <a:p>
            <a:pPr marL="0" indent="0">
              <a:buNone/>
            </a:pPr>
            <a:endParaRPr lang="pt-B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“O presidente do Instituto dos Registos e do Notariado, I. P., </a:t>
            </a:r>
            <a:r>
              <a:rPr lang="pt-BR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é o responsável pelo tratamento das bases de dados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nos termos e para os efeitos definidos na </a:t>
            </a:r>
            <a:r>
              <a:rPr lang="pt-BR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Lei de Proteção de Dados Pessoais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sem prejuízo da responsabilidade que, nos termos da lei, é atribuída aos conservadores”.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“Cabe ao presidente do Instituto dos Registos e do Notariado, I. P., assegurar o direito de informação e de acesso aos dados pelos respetivos titulares, bem como </a:t>
            </a:r>
            <a:r>
              <a:rPr lang="pt-BR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velar pela legalidade da consulta ou comunicação da informação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4477F17-9598-4EFF-939E-59FE3BEDF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2B85E-2B41-4829-8A72-CA6CFD2F2847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6358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16309A0-13AA-4993-90CE-3294A66D48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4313" y="414338"/>
            <a:ext cx="11630025" cy="6200775"/>
          </a:xfrm>
        </p:spPr>
        <p:txBody>
          <a:bodyPr/>
          <a:lstStyle/>
          <a:p>
            <a:pPr marL="0" indent="0">
              <a:buNone/>
            </a:pPr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ESTRUTURA ORGÂNICA: </a:t>
            </a:r>
          </a:p>
          <a:p>
            <a:pPr marL="0" indent="0">
              <a:buNone/>
            </a:pPr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Conservatórias do Registro Predial e Conservadores</a:t>
            </a:r>
          </a:p>
          <a:p>
            <a:pPr marL="0" indent="0">
              <a:buNone/>
            </a:pPr>
            <a:r>
              <a:rPr lang="pt-B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(serviço público e servidores públicos)</a:t>
            </a:r>
          </a:p>
          <a:p>
            <a:pPr marL="0" indent="0">
              <a:buNone/>
            </a:pPr>
            <a:endParaRPr lang="pt-B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t-B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Instituto dos </a:t>
            </a:r>
            <a:r>
              <a:rPr lang="pt-BR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Registos </a:t>
            </a:r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do Notariado </a:t>
            </a:r>
          </a:p>
          <a:p>
            <a:pPr marL="0" indent="0">
              <a:buNone/>
            </a:pPr>
            <a:r>
              <a:rPr lang="pt-B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(adm. pública indireta) </a:t>
            </a:r>
          </a:p>
          <a:p>
            <a:pPr marL="0" indent="0">
              <a:buNone/>
            </a:pPr>
            <a:r>
              <a:rPr lang="pt-B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endParaRPr lang="pt-B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t-B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Ministério da Justiça.</a:t>
            </a: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0BB31240-9714-463A-B2EC-861C53AA9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2B85E-2B41-4829-8A72-CA6CFD2F2847}" type="slidenum">
              <a:rPr lang="pt-BR" smtClean="0"/>
              <a:t>5</a:t>
            </a:fld>
            <a:endParaRPr lang="pt-BR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46FB2A62-8EF6-479E-BE74-53EE177B2C07}"/>
              </a:ext>
            </a:extLst>
          </p:cNvPr>
          <p:cNvPicPr/>
          <p:nvPr/>
        </p:nvPicPr>
        <p:blipFill rotWithShape="1">
          <a:blip r:embed="rId2"/>
          <a:srcRect l="14288" t="10354" r="60489" b="74900"/>
          <a:stretch/>
        </p:blipFill>
        <p:spPr bwMode="auto">
          <a:xfrm>
            <a:off x="347662" y="3997037"/>
            <a:ext cx="5929313" cy="112395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8753614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28A736A-E52A-4454-B078-4D54019BA4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5569" y="335756"/>
            <a:ext cx="11225212" cy="6186487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CÓDIGO CIVIL - 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DL. nº.  47344/66 -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(contratos com eficácia real):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“A constituição ou transferência de direitos reais sobre coisa determinada </a:t>
            </a:r>
            <a:r>
              <a:rPr lang="pt-BR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dá-se por mero efeito do contrato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salvas as excepções previstas na lei” (art. 408, nº. 01).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pt-B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CÓDIGO DO REGITRO PREDIAL: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Finalidade do Registro: “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registo predial </a:t>
            </a:r>
            <a:r>
              <a:rPr lang="pt-BR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destina-se essencialmente a dar publicidade à situação jurídica dos prédios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tendo em vista a segurança do comércio jurídico imobiliário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(art. 1º, CRP).</a:t>
            </a: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4177C585-5BE0-4CD4-97D0-A7A83DF95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2B85E-2B41-4829-8A72-CA6CFD2F2847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10718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CC09FDC-0664-448E-B868-E1583404ED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" y="136525"/>
            <a:ext cx="11958638" cy="658495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Oponibilidade: 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“Os factos sujeitos a registo só produzem efeitos contra terceiros depois da data do respetivo registo” (art. 5º, 1, CRP);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pt-B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Legitimação de direitos: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“Os factos de que resulte transmissão de direitos ou constituição de encargos sobre imóveis não podem ser titulados sem que os bens estejam definitivamente inscritos a favor da pessoa de quem se adquire o direito ou contra a qual se constitui o encargo” (art. 9º, 1, CRP).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pt-B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Princípio do trato sucessivo: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“O registo definitivo de constituição de encargos por negócio jurídico depende da prévia inscrição dos bens em nome de quem os onera (art. 34, 1, CRP)”.</a:t>
            </a:r>
          </a:p>
          <a:p>
            <a:pPr marL="0" indent="0">
              <a:buNone/>
            </a:pPr>
            <a:r>
              <a:rPr lang="pt-BR" dirty="0"/>
              <a:t>  </a:t>
            </a:r>
          </a:p>
          <a:p>
            <a:pPr marL="0" indent="0">
              <a:buNone/>
            </a:pPr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299B87F9-123F-4AEA-80DB-14131F58E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2B85E-2B41-4829-8A72-CA6CFD2F2847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19047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3A3558C-3B62-4168-BA62-6DBF0FDBC8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14325"/>
            <a:ext cx="11772900" cy="6257925"/>
          </a:xfrm>
        </p:spPr>
        <p:txBody>
          <a:bodyPr/>
          <a:lstStyle/>
          <a:p>
            <a:pPr marL="0" indent="0">
              <a:buNone/>
            </a:pPr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PUBLICIDADE REGISTRAL:</a:t>
            </a:r>
          </a:p>
          <a:p>
            <a:pPr marL="0" indent="0">
              <a:buNone/>
            </a:pPr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C03971C-DB7B-4B31-8BCB-B83420033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2B85E-2B41-4829-8A72-CA6CFD2F2847}" type="slidenum">
              <a:rPr lang="pt-BR" smtClean="0"/>
              <a:t>8</a:t>
            </a:fld>
            <a:endParaRPr lang="pt-BR"/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56196294-7781-41C0-A96F-AE3EE3BD791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6601" t="23320" r="26289" b="13732"/>
          <a:stretch/>
        </p:blipFill>
        <p:spPr>
          <a:xfrm>
            <a:off x="700088" y="1042988"/>
            <a:ext cx="10653712" cy="5529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8788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A9A0FAC-67EF-4C22-82AC-25664A1EFC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88" y="271462"/>
            <a:ext cx="11944350" cy="6450013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pt-BR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PROTEÇÃO DE DADOS NO REGISTRO: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Finalidade da base de dados: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bases de dados do registo predial têm por </a:t>
            </a:r>
            <a:r>
              <a:rPr lang="pt-BR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finalidade organizar e manter atualizada a informação respeitante à situação jurídica dos prédios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com vista à segurança do comércio jurídico, nos termos e para os efeitos previstos na lei, </a:t>
            </a:r>
            <a:r>
              <a:rPr lang="pt-BR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não podendo ser utilizada para qualquer outra finalidade com aquela incompatível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(art. 106, CRP).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Comunicação e acesso aos dados: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“Os dados referentes à </a:t>
            </a:r>
            <a:r>
              <a:rPr lang="pt-BR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situação jurídica de qualquer prédio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constantes das bases de dados podem ser comunicados a qualquer pessoa que o solicite, nos termos previstos neste Código” (art. 109-A, 1, CRP).</a:t>
            </a:r>
            <a:endParaRPr lang="pt-B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FF80C8D3-96E9-4624-A2D1-D459A6A6A3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2B85E-2B41-4829-8A72-CA6CFD2F2847}" type="slidenum">
              <a:rPr lang="pt-BR" smtClean="0"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4747127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do">
  <a:themeElements>
    <a:clrScheme name="Verde-azulado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Facetad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d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4256</TotalTime>
  <Words>1103</Words>
  <Application>Microsoft Office PowerPoint</Application>
  <PresentationFormat>Widescreen</PresentationFormat>
  <Paragraphs>119</Paragraphs>
  <Slides>14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22" baseType="lpstr">
      <vt:lpstr>Arial</vt:lpstr>
      <vt:lpstr>Calibri</vt:lpstr>
      <vt:lpstr>Calibri </vt:lpstr>
      <vt:lpstr>Garamond</vt:lpstr>
      <vt:lpstr>Times New Roman</vt:lpstr>
      <vt:lpstr>Trebuchet MS</vt:lpstr>
      <vt:lpstr>Wingdings 3</vt:lpstr>
      <vt:lpstr>Facetado</vt:lpstr>
      <vt:lpstr>A PROTEÇÃO DE DADOS PESSOAIS E A PUBLICIDADE REGISTRAL: O Regulamento 679/2016 da União Europeia (RGPD) e a sua aplicabilidade no Sistema Registral Português.     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REFERÊNCIAS </vt:lpstr>
      <vt:lpstr>Apresentação do PowerPoint</vt:lpstr>
      <vt:lpstr>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CURSO DE ESPECIALIZAÇÃO DE DIREITO IMOBILIÁRIO, COM ÊNFASE EM DIREITO NOTARILA E REGISTRAL JOSÉ AILTON GARCIA</dc:title>
  <dc:creator>ADV</dc:creator>
  <cp:lastModifiedBy>Ivan Jacopetti do Lago</cp:lastModifiedBy>
  <cp:revision>322</cp:revision>
  <cp:lastPrinted>2019-11-11T14:17:18Z</cp:lastPrinted>
  <dcterms:created xsi:type="dcterms:W3CDTF">2019-03-22T16:17:58Z</dcterms:created>
  <dcterms:modified xsi:type="dcterms:W3CDTF">2019-11-12T13:44:46Z</dcterms:modified>
</cp:coreProperties>
</file>