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5" r:id="rId5"/>
    <p:sldId id="310" r:id="rId6"/>
    <p:sldId id="320" r:id="rId7"/>
    <p:sldId id="324" r:id="rId8"/>
    <p:sldId id="321" r:id="rId9"/>
    <p:sldId id="325" r:id="rId10"/>
    <p:sldId id="322" r:id="rId11"/>
    <p:sldId id="326" r:id="rId12"/>
    <p:sldId id="323" r:id="rId13"/>
    <p:sldId id="314" r:id="rId14"/>
  </p:sldIdLst>
  <p:sldSz cx="12188825" cy="6858000"/>
  <p:notesSz cx="6858000" cy="9144000"/>
  <p:custDataLst>
    <p:tags r:id="rId17"/>
  </p:custDataLst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6A2FA7-39E6-4A5A-AF9C-FD9D7FDF797C}" v="182" dt="2019-07-05T04:49:49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9" autoAdjust="0"/>
  </p:normalViewPr>
  <p:slideViewPr>
    <p:cSldViewPr showGuides="1">
      <p:cViewPr varScale="1">
        <p:scale>
          <a:sx n="110" d="100"/>
          <a:sy n="110" d="100"/>
        </p:scale>
        <p:origin x="552" y="108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93E36956-3452-45FD-A1D8-3574743558BA}" type="datetime1">
              <a:rPr lang="pt-BR" smtClean="0"/>
              <a:pPr algn="r" rtl="0"/>
              <a:t>14/07/2019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pt-BR" smtClean="0"/>
              <a:pPr algn="r"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22C183F4-168E-4576-AC99-60635C2E1F1D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7FE631-0B6D-4712-BEFD-FF38CEB37A4A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DA96DE-A078-4676-8F38-EBC20B81DF35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11769B-D019-4A86-8334-0A9D6D419A60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A5EA5BE-0305-48F1-B45B-3F07AA1244A2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2D1C76-DED1-4BE0-8F34-1641B8636BA4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A013F82-EE5E-44EE-A61D-E31C6657F26F}" type="slidenum">
              <a:rPr lang="pt-BR" noProof="0" smtClean="0"/>
              <a:pPr/>
              <a:t>‹nº›</a:t>
            </a:fld>
            <a:r>
              <a:rPr lang="pt-BR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6C98F49-77D6-4D48-BB68-E4DB33EE5B06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F379B94-F7A6-4BC6-8A31-032F8D94B5BD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35DBF44-9F2F-4201-8CE2-C12E521BC56C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AD7B4B-23CA-4460-862D-E2D3E21E1E07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F45EDE-4BCD-4C98-AD18-04AAF5D19C9A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51F9-CFF6-4C18-A9A8-D5A0842ABF9A}" type="datetime1">
              <a:rPr lang="pt-BR" noProof="0" smtClean="0"/>
              <a:pPr/>
              <a:t>14/07/2019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pt-BR" noProof="0" smtClean="0"/>
              <a:pPr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9277670" cy="2895600"/>
          </a:xfrm>
        </p:spPr>
        <p:txBody>
          <a:bodyPr rtlCol="0"/>
          <a:lstStyle/>
          <a:p>
            <a:pPr rtl="0"/>
            <a:r>
              <a:rPr lang="pt-BR" dirty="0" err="1">
                <a:latin typeface="Aharoni" panose="02010803020104030203" pitchFamily="2" charset="-79"/>
                <a:cs typeface="Aharoni" panose="02010803020104030203" pitchFamily="2" charset="-79"/>
              </a:rPr>
              <a:t>Blockchain</a:t>
            </a: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 e o Registro de Imóveis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pt-BR" dirty="0"/>
              <a:t>NEAR-</a:t>
            </a:r>
            <a:r>
              <a:rPr lang="pt-BR" dirty="0" err="1"/>
              <a:t>lab</a:t>
            </a:r>
            <a:r>
              <a:rPr lang="pt-BR" dirty="0"/>
              <a:t> </a:t>
            </a:r>
            <a:r>
              <a:rPr lang="pt-BR" dirty="0" err="1"/>
              <a:t>irib</a:t>
            </a:r>
            <a:endParaRPr lang="it-I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D8AA53B-3085-49F1-BBAB-98C085423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54" y="743164"/>
            <a:ext cx="835090" cy="100978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38E967E-A38D-41D0-945B-E60EBF08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775307"/>
            <a:ext cx="10287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/>
              <a:t>Adriana Unger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BR" dirty="0"/>
              <a:t>Coordenadora do </a:t>
            </a:r>
            <a:r>
              <a:rPr lang="pt-BR" dirty="0" err="1"/>
              <a:t>near-lab</a:t>
            </a:r>
            <a:r>
              <a:rPr lang="pt-BR" dirty="0"/>
              <a:t>/</a:t>
            </a:r>
            <a:r>
              <a:rPr lang="pt-BR" dirty="0" err="1"/>
              <a:t>irib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7D710B-B780-4BC0-BE3E-4433CD6AF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9" y="3429000"/>
            <a:ext cx="835090" cy="10097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CE0A57B-5864-4045-BC88-5AE39F4A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34" y="3505333"/>
            <a:ext cx="10287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76F5529-DBD4-4586-9831-EB6E690A03D5}"/>
              </a:ext>
            </a:extLst>
          </p:cNvPr>
          <p:cNvSpPr/>
          <p:nvPr/>
        </p:nvSpPr>
        <p:spPr>
          <a:xfrm>
            <a:off x="1125860" y="1408570"/>
            <a:ext cx="10076596" cy="6831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125860" y="1293736"/>
            <a:ext cx="9684567" cy="767503"/>
          </a:xfrm>
        </p:spPr>
        <p:txBody>
          <a:bodyPr rtlCol="0"/>
          <a:lstStyle/>
          <a:p>
            <a:pPr rtl="0"/>
            <a:r>
              <a:rPr lang="pt-BR" b="1" dirty="0">
                <a:latin typeface="Aharoni" panose="02010803020104030203" pitchFamily="2" charset="-79"/>
                <a:cs typeface="Aharoni" panose="02010803020104030203" pitchFamily="2" charset="-79"/>
              </a:rPr>
              <a:t>Blockchain e aplicações não financeiras</a:t>
            </a:r>
            <a:endParaRPr lang="en-U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261764" y="2564904"/>
            <a:ext cx="6048672" cy="3935735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pt-BR" sz="4000" dirty="0"/>
              <a:t>Infraestrutura distribuída para registro permanente:</a:t>
            </a:r>
          </a:p>
          <a:p>
            <a:pPr lvl="1"/>
            <a:r>
              <a:rPr lang="pt-BR" sz="3600" dirty="0" err="1"/>
              <a:t>Supply</a:t>
            </a:r>
            <a:r>
              <a:rPr lang="pt-BR" sz="3600" dirty="0"/>
              <a:t> </a:t>
            </a:r>
            <a:r>
              <a:rPr lang="pt-BR" sz="3600" dirty="0" err="1"/>
              <a:t>chain</a:t>
            </a:r>
            <a:endParaRPr lang="pt-BR" sz="3600" dirty="0"/>
          </a:p>
          <a:p>
            <a:pPr lvl="1"/>
            <a:r>
              <a:rPr lang="pt-BR" sz="3600" dirty="0"/>
              <a:t>Direitos autorais</a:t>
            </a:r>
          </a:p>
          <a:p>
            <a:pPr lvl="1"/>
            <a:r>
              <a:rPr lang="pt-BR" sz="3600" dirty="0"/>
              <a:t>Identidade digital</a:t>
            </a:r>
          </a:p>
          <a:p>
            <a:pPr lvl="1"/>
            <a:r>
              <a:rPr lang="pt-BR" sz="3600" dirty="0" err="1"/>
              <a:t>Smart</a:t>
            </a:r>
            <a:r>
              <a:rPr lang="pt-BR" sz="3600" dirty="0"/>
              <a:t> </a:t>
            </a:r>
            <a:r>
              <a:rPr lang="pt-BR" sz="3600" dirty="0" err="1"/>
              <a:t>contracts</a:t>
            </a:r>
            <a:endParaRPr lang="pt-BR" sz="3600" dirty="0"/>
          </a:p>
          <a:p>
            <a:pPr lvl="1"/>
            <a:r>
              <a:rPr lang="pt-BR" sz="3600" dirty="0" err="1"/>
              <a:t>Smart</a:t>
            </a:r>
            <a:r>
              <a:rPr lang="pt-BR" sz="3600" dirty="0"/>
              <a:t> </a:t>
            </a:r>
            <a:r>
              <a:rPr lang="pt-BR" sz="3600" dirty="0" err="1"/>
              <a:t>property</a:t>
            </a:r>
            <a:endParaRPr lang="pt-BR" sz="3600" dirty="0"/>
          </a:p>
          <a:p>
            <a:pPr rtl="0"/>
            <a:endParaRPr lang="pt-br" sz="3200" dirty="0">
              <a:solidFill>
                <a:schemeClr val="bg1"/>
              </a:solidFill>
            </a:endParaRPr>
          </a:p>
          <a:p>
            <a:pPr rtl="0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233BA3-74DF-4C49-9B08-D6B499804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80" b="82479" l="17999" r="81999">
                        <a14:backgroundMark x1="20000" y1="82667" x2="20000" y2="82667"/>
                        <a14:backgroundMark x1="20000" y1="82667" x2="20000" y2="82667"/>
                        <a14:backgroundMark x1="30667" y1="53778" x2="30667" y2="5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9" t="10480" r="10001" b="9521"/>
          <a:stretch/>
        </p:blipFill>
        <p:spPr>
          <a:xfrm>
            <a:off x="8758708" y="234103"/>
            <a:ext cx="792088" cy="792088"/>
          </a:xfrm>
          <a:prstGeom prst="rect">
            <a:avLst/>
          </a:prstGeom>
        </p:spPr>
      </p:pic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7A58577-6479-4FF6-A39F-70124318EC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05" b="83003" l="18109" r="77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4368" r="15051" b="8259"/>
          <a:stretch/>
        </p:blipFill>
        <p:spPr>
          <a:xfrm>
            <a:off x="8359063" y="2061239"/>
            <a:ext cx="159137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405780" y="476672"/>
            <a:ext cx="5832648" cy="701514"/>
          </a:xfrm>
        </p:spPr>
        <p:txBody>
          <a:bodyPr rtlCol="0">
            <a:normAutofit/>
          </a:bodyPr>
          <a:lstStyle/>
          <a:p>
            <a:pPr rtl="0"/>
            <a:r>
              <a:rPr lang="pt-BR" sz="4000" dirty="0">
                <a:latin typeface="Arial Black" panose="020B0A04020102020204" pitchFamily="34" charset="0"/>
                <a:cs typeface="Aharoni" panose="02010803020104030203" pitchFamily="2" charset="-79"/>
              </a:rPr>
              <a:t>HYPE .or. HOPE?</a:t>
            </a:r>
            <a:endParaRPr lang="en-US" sz="40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>
          <a:xfrm>
            <a:off x="549796" y="2060848"/>
            <a:ext cx="6401029" cy="4114801"/>
          </a:xfrm>
        </p:spPr>
        <p:txBody>
          <a:bodyPr rtlCol="0">
            <a:normAutofit/>
          </a:bodyPr>
          <a:lstStyle/>
          <a:p>
            <a:pPr rtl="0"/>
            <a:r>
              <a:rPr lang="pt-BR" sz="2800" dirty="0"/>
              <a:t>Solução para todos os problemas?</a:t>
            </a:r>
            <a:endParaRPr lang="pt-br" sz="2800" dirty="0"/>
          </a:p>
          <a:p>
            <a:pPr rtl="0"/>
            <a:r>
              <a:rPr lang="pt-BR" sz="2800" dirty="0"/>
              <a:t>Supressão do intermediário garantidor de confiança?</a:t>
            </a:r>
          </a:p>
          <a:p>
            <a:pPr rtl="0"/>
            <a:r>
              <a:rPr lang="pt-BR" sz="2800" dirty="0"/>
              <a:t>Fim dos cartórios?</a:t>
            </a:r>
          </a:p>
          <a:p>
            <a:pPr rtl="0"/>
            <a:endParaRPr lang="pt-br" sz="2800" dirty="0"/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DC2A916F-AF2A-4C35-A2BE-A32CF13E1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703" y="52169"/>
            <a:ext cx="5158309" cy="675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671736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Registro de imóveis e as novas tecnologias</a:t>
            </a:r>
            <a:b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m 5" descr="Uma imagem contendo texto, livro&#10;&#10;Descrição gerada com muito alta confiança">
            <a:extLst>
              <a:ext uri="{FF2B5EF4-FFF2-40B4-BE49-F238E27FC236}">
                <a16:creationId xmlns:a16="http://schemas.microsoft.com/office/drawing/2014/main" id="{084030AD-3AC8-4931-AF34-B3214B780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41" y="911918"/>
            <a:ext cx="3301430" cy="3301430"/>
          </a:xfrm>
          <a:prstGeom prst="rect">
            <a:avLst/>
          </a:prstGeom>
        </p:spPr>
      </p:pic>
      <p:pic>
        <p:nvPicPr>
          <p:cNvPr id="7" name="Imagem 6" descr="Uma imagem contendo texto, livro&#10;&#10;Descrição gerada com alta confiança">
            <a:extLst>
              <a:ext uri="{FF2B5EF4-FFF2-40B4-BE49-F238E27FC236}">
                <a16:creationId xmlns:a16="http://schemas.microsoft.com/office/drawing/2014/main" id="{486FE03A-25BC-4342-BE74-9C9E8030D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11" y="908720"/>
            <a:ext cx="3301430" cy="330143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6A8835F-A60C-45EB-AAB1-2852CAEA1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21" y="908720"/>
            <a:ext cx="3290526" cy="3290526"/>
          </a:xfrm>
          <a:prstGeom prst="rect">
            <a:avLst/>
          </a:prstGeom>
        </p:spPr>
      </p:pic>
      <p:pic>
        <p:nvPicPr>
          <p:cNvPr id="9" name="Imagem 8" descr="Uma imagem contendo equipamentos eletrônicos&#10;&#10;Descrição gerada automaticamente">
            <a:extLst>
              <a:ext uri="{FF2B5EF4-FFF2-40B4-BE49-F238E27FC236}">
                <a16:creationId xmlns:a16="http://schemas.microsoft.com/office/drawing/2014/main" id="{C0369960-19DE-4E97-B733-6E0B43547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86" y="4210150"/>
            <a:ext cx="2006855" cy="2603488"/>
          </a:xfrm>
          <a:prstGeom prst="rect">
            <a:avLst/>
          </a:prstGeom>
        </p:spPr>
      </p:pic>
      <p:pic>
        <p:nvPicPr>
          <p:cNvPr id="11" name="Imagem 10" descr="Uma imagem contendo texto&#10;&#10;Descrição gerada automaticamente">
            <a:extLst>
              <a:ext uri="{FF2B5EF4-FFF2-40B4-BE49-F238E27FC236}">
                <a16:creationId xmlns:a16="http://schemas.microsoft.com/office/drawing/2014/main" id="{2A47F795-DEDD-4E49-94DB-07A50DE309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541" y="4212764"/>
            <a:ext cx="2006855" cy="262185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99F9129-3F59-4FBC-8C49-8CA7E3E4D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396" y="4216546"/>
            <a:ext cx="3934173" cy="27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422903" y="524271"/>
            <a:ext cx="9612559" cy="627856"/>
          </a:xfrm>
          <a:prstGeom prst="rect">
            <a:avLst/>
          </a:prstGeom>
        </p:spPr>
        <p:txBody>
          <a:bodyPr rtlCol="0" anchor="b">
            <a:normAutofit fontScale="90000"/>
          </a:bodyPr>
          <a:lstStyle/>
          <a:p>
            <a:pPr rtl="0"/>
            <a:r>
              <a:rPr lang="pt-BR" sz="4000" dirty="0" err="1">
                <a:latin typeface="Aharoni" panose="02010803020104030203" pitchFamily="2" charset="-79"/>
                <a:cs typeface="Aharoni" panose="02010803020104030203" pitchFamily="2" charset="-79"/>
              </a:rPr>
              <a:t>Blockchain</a:t>
            </a:r>
            <a:r>
              <a:rPr lang="pt-BR" sz="4000" dirty="0">
                <a:latin typeface="Aharoni" panose="02010803020104030203" pitchFamily="2" charset="-79"/>
                <a:cs typeface="Aharoni" panose="02010803020104030203" pitchFamily="2" charset="-79"/>
              </a:rPr>
              <a:t> para registro de imóveis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92FB34B-0FA3-40F8-A068-8AFA89A75A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76" y="2085409"/>
            <a:ext cx="4608512" cy="360615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4" name="Espaço Reservado para Conteúdo 1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rtl="0"/>
            <a:r>
              <a:rPr lang="pt-BR" dirty="0"/>
              <a:t>Projetos de aplicações pelo mundo: Suécia, Gana, Honduras, Geórgia</a:t>
            </a:r>
            <a:endParaRPr lang="pt-br" dirty="0"/>
          </a:p>
          <a:p>
            <a:pPr rtl="0"/>
            <a:r>
              <a:rPr lang="pt-BR" dirty="0"/>
              <a:t>No Brasil: </a:t>
            </a:r>
            <a:r>
              <a:rPr lang="pt-BR" dirty="0" err="1"/>
              <a:t>Ubitquity</a:t>
            </a:r>
            <a:r>
              <a:rPr lang="pt-BR" dirty="0"/>
              <a:t> e </a:t>
            </a:r>
            <a:r>
              <a:rPr lang="pt-BR" dirty="0" err="1"/>
              <a:t>Growth</a:t>
            </a:r>
            <a:r>
              <a:rPr lang="pt-BR" dirty="0"/>
              <a:t> Tech/</a:t>
            </a:r>
            <a:r>
              <a:rPr lang="pt-BR" dirty="0" err="1"/>
              <a:t>Cyrela</a:t>
            </a:r>
            <a:endParaRPr lang="pt-BR" dirty="0"/>
          </a:p>
          <a:p>
            <a:pPr rtl="0"/>
            <a:r>
              <a:rPr lang="pt-BR" dirty="0"/>
              <a:t>Sistemas de registro: registro de documentos x registro de direitos</a:t>
            </a:r>
          </a:p>
          <a:p>
            <a:pPr rtl="0"/>
            <a:r>
              <a:rPr lang="pt-BR" dirty="0"/>
              <a:t>Registro em </a:t>
            </a:r>
            <a:r>
              <a:rPr lang="pt-BR" dirty="0" err="1"/>
              <a:t>blockchain</a:t>
            </a:r>
            <a:r>
              <a:rPr lang="pt-BR" dirty="0"/>
              <a:t> como etapa adicional ao registro físico</a:t>
            </a:r>
          </a:p>
          <a:p>
            <a:pPr rtl="0"/>
            <a:r>
              <a:rPr lang="pt-BR" dirty="0" err="1"/>
              <a:t>Smart</a:t>
            </a:r>
            <a:r>
              <a:rPr lang="pt-BR" dirty="0"/>
              <a:t> </a:t>
            </a:r>
            <a:r>
              <a:rPr lang="pt-BR" dirty="0" err="1"/>
              <a:t>property</a:t>
            </a:r>
            <a:r>
              <a:rPr lang="pt-BR" dirty="0"/>
              <a:t> e </a:t>
            </a:r>
            <a:r>
              <a:rPr lang="pt-BR" dirty="0" err="1"/>
              <a:t>tokenização</a:t>
            </a:r>
            <a:r>
              <a:rPr lang="pt-BR" dirty="0"/>
              <a:t>: o problema do </a:t>
            </a:r>
            <a:r>
              <a:rPr lang="pt-BR" i="1" dirty="0" err="1"/>
              <a:t>gate</a:t>
            </a:r>
            <a:r>
              <a:rPr lang="pt-BR" i="1" dirty="0"/>
              <a:t> </a:t>
            </a:r>
            <a:r>
              <a:rPr lang="pt-BR" i="1" dirty="0" err="1"/>
              <a:t>keeper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9019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13A1D54-7B09-4B45-9139-E85BEA27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44" y="0"/>
            <a:ext cx="6096528" cy="342929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787DCF8-ACCA-4B6D-8BEE-DA4BEEF0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148" y="1714351"/>
            <a:ext cx="6096528" cy="342929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08DF297-97B3-4D39-AA9D-37497A100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051" y="3428702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Registro eletrônico imobiliário: </a:t>
            </a:r>
            <a:b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o problema é outro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pt-BR" dirty="0"/>
              <a:t>Serviços eletrônicos mais caros que os presenciais</a:t>
            </a:r>
          </a:p>
          <a:p>
            <a:r>
              <a:rPr lang="pt-BR" dirty="0"/>
              <a:t>Assimetria de informação e serviços</a:t>
            </a:r>
          </a:p>
          <a:p>
            <a:r>
              <a:rPr lang="pt-BR" dirty="0"/>
              <a:t>Processos internos manuais nas serventias</a:t>
            </a:r>
          </a:p>
          <a:p>
            <a:r>
              <a:rPr lang="pt-BR" dirty="0"/>
              <a:t>Sistemas informatizados sem interoperabilidade</a:t>
            </a:r>
          </a:p>
          <a:p>
            <a:r>
              <a:rPr lang="pt-BR" dirty="0"/>
              <a:t>Modelo obsoleto de atomização dos registros</a:t>
            </a:r>
          </a:p>
          <a:p>
            <a:r>
              <a:rPr lang="pt-BR" dirty="0"/>
              <a:t>Defasagem tecnológica</a:t>
            </a:r>
          </a:p>
          <a:p>
            <a:r>
              <a:rPr lang="pt-BR" dirty="0"/>
              <a:t>Demanda por maior agilidade e serviços digitais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763068E-6D6C-44E1-9CAA-EE77AC604EE4}"/>
              </a:ext>
            </a:extLst>
          </p:cNvPr>
          <p:cNvSpPr/>
          <p:nvPr/>
        </p:nvSpPr>
        <p:spPr>
          <a:xfrm>
            <a:off x="765820" y="171863"/>
            <a:ext cx="10585175" cy="792088"/>
          </a:xfrm>
          <a:prstGeom prst="rect">
            <a:avLst/>
          </a:prstGeom>
          <a:solidFill>
            <a:srgbClr val="8F0F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527720"/>
          </a:xfrm>
        </p:spPr>
        <p:txBody>
          <a:bodyPr rtlCol="0">
            <a:normAutofit/>
          </a:bodyPr>
          <a:lstStyle/>
          <a:p>
            <a:pPr rtl="0"/>
            <a:r>
              <a:rPr lang="pt-BR" sz="2800" dirty="0">
                <a:latin typeface="Aharoni" panose="02010803020104030203" pitchFamily="2" charset="-79"/>
                <a:cs typeface="Aharoni" panose="02010803020104030203" pitchFamily="2" charset="-79"/>
              </a:rPr>
              <a:t>SREI – Sistema de Registro Eletrônico Imobiliário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94B5E0F-5D3A-4C47-9871-5F184F8B3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875166"/>
            <a:ext cx="10585176" cy="59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>
                <a:latin typeface="Aharoni" panose="02010803020104030203" pitchFamily="2" charset="-79"/>
                <a:cs typeface="Aharoni" panose="02010803020104030203" pitchFamily="2" charset="-79"/>
              </a:rPr>
              <a:t>Conclusões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Espaço Reservado para Conteúdo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BR" dirty="0"/>
              <a:t>Foco da transformação digital: aumento de eficiência e redução de custos</a:t>
            </a:r>
            <a:endParaRPr lang="pt-br" dirty="0"/>
          </a:p>
          <a:p>
            <a:r>
              <a:rPr lang="pt-BR" dirty="0"/>
              <a:t>Tecnologia</a:t>
            </a:r>
            <a:r>
              <a:rPr lang="pt-br" dirty="0"/>
              <a:t> é ferramenta</a:t>
            </a:r>
            <a:r>
              <a:rPr lang="pt-BR" dirty="0"/>
              <a:t>: “para quem só sabe usar martelo, todo problema é um prego”</a:t>
            </a:r>
          </a:p>
          <a:p>
            <a:r>
              <a:rPr lang="pt-BR" dirty="0"/>
              <a:t>Aplicação de novas tecnologias: “para todo problema complexo existe uma solução simples, elegante e completamente errada”</a:t>
            </a:r>
          </a:p>
          <a:p>
            <a:pPr rtl="0"/>
            <a:r>
              <a:rPr lang="pt-BR" dirty="0"/>
              <a:t>Inovação bem-sucedida exige combinação de soluções jurídicas e tecnológicas: “Deus está em toda parte, o diabo mora nos detalhes”</a:t>
            </a:r>
          </a:p>
          <a:p>
            <a:pPr rtl="0"/>
            <a:endParaRPr lang="pt-BR" dirty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únel Azul Digita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" id="{C42FDE2E-404E-4317-A1DC-9EE8DB9D7D23}" vid="{0CBDB723-F3A8-461D-91B6-BF24A4E45E7C}"/>
    </a:ext>
  </a:extLst>
</a:theme>
</file>

<file path=ppt/theme/theme2.xml><?xml version="1.0" encoding="utf-8"?>
<a:theme xmlns:a="http://schemas.openxmlformats.org/drawingml/2006/main" name="Tema do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E41224-0370-4595-877C-23316CD80004}">
  <ds:schemaRefs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873beb7-5857-4685-be1f-d57550cc96c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profissional com túnel azul digital (widescreen)</Template>
  <TotalTime>0</TotalTime>
  <Words>244</Words>
  <Application>Microsoft Office PowerPoint</Application>
  <PresentationFormat>Personalizar</PresentationFormat>
  <Paragraphs>36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Aharoni</vt:lpstr>
      <vt:lpstr>Arial</vt:lpstr>
      <vt:lpstr>Arial Black</vt:lpstr>
      <vt:lpstr>Corbel</vt:lpstr>
      <vt:lpstr>Túnel Azul Digital 16X9</vt:lpstr>
      <vt:lpstr>Blockchain e o Registro de Imóveis</vt:lpstr>
      <vt:lpstr>Blockchain e aplicações não financeiras</vt:lpstr>
      <vt:lpstr>HYPE .or. HOPE?</vt:lpstr>
      <vt:lpstr>Registro de imóveis e as novas tecnologias </vt:lpstr>
      <vt:lpstr>Blockchain para registro de imóveis</vt:lpstr>
      <vt:lpstr>Apresentação do PowerPoint</vt:lpstr>
      <vt:lpstr>Registro eletrônico imobiliário:  o problema é outro</vt:lpstr>
      <vt:lpstr>SREI – Sistema de Registro Eletrônico Imobiliário</vt:lpstr>
      <vt:lpstr>Conclusões</vt:lpstr>
      <vt:lpstr>Adriana Unger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2019-07-05T02:28:58Z</dcterms:created>
  <dcterms:modified xsi:type="dcterms:W3CDTF">2019-07-14T23:12:51Z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