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268" r:id="rId9"/>
    <p:sldId id="273" r:id="rId10"/>
    <p:sldId id="272" r:id="rId11"/>
    <p:sldId id="271" r:id="rId12"/>
    <p:sldId id="270" r:id="rId13"/>
    <p:sldId id="269" r:id="rId14"/>
    <p:sldId id="274" r:id="rId15"/>
  </p:sldIdLst>
  <p:sldSz cx="9144000" cy="6858000" type="screen4x3"/>
  <p:notesSz cx="6858000" cy="9144000"/>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5pPr>
    <a:lvl6pPr marL="22860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6pPr>
    <a:lvl7pPr marL="27432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7pPr>
    <a:lvl8pPr marL="32004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8pPr>
    <a:lvl9pPr marL="36576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ábio Ribeiro dos Santos" initials="FRdS" lastIdx="2" clrIdx="0">
    <p:extLst>
      <p:ext uri="{19B8F6BF-5375-455C-9EA6-DF929625EA0E}">
        <p15:presenceInfo xmlns:p15="http://schemas.microsoft.com/office/powerpoint/2012/main" userId="f591b2ad70c34df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p:cViewPr varScale="1">
        <p:scale>
          <a:sx n="108" d="100"/>
          <a:sy n="108" d="100"/>
        </p:scale>
        <p:origin x="11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1-11T22:05:25.626" idx="1">
    <p:pos x="5760" y="0"/>
    <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11-11T22:57:48.047" idx="2">
    <p:pos x="10" y="10"/>
    <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61132BC7-5146-400A-B65C-1A3A75FA0361}"/>
              </a:ext>
            </a:extLst>
          </p:cNvPr>
          <p:cNvSpPr>
            <a:spLocks noGrp="1"/>
          </p:cNvSpPr>
          <p:nvPr>
            <p:ph type="dt" sz="half" idx="10"/>
          </p:nvPr>
        </p:nvSpPr>
        <p:spPr/>
        <p:txBody>
          <a:bodyPr/>
          <a:lstStyle>
            <a:lvl1pPr>
              <a:defRPr/>
            </a:lvl1pPr>
          </a:lstStyle>
          <a:p>
            <a:pPr>
              <a:defRPr/>
            </a:pPr>
            <a:fld id="{7372EC6F-6962-4773-A482-A5C3C6831802}" type="datetimeFigureOut">
              <a:rPr lang="pt-BR" altLang="en-US"/>
              <a:pPr>
                <a:defRPr/>
              </a:pPr>
              <a:t>12/11/2019</a:t>
            </a:fld>
            <a:endParaRPr lang="pt-BR" altLang="en-US"/>
          </a:p>
        </p:txBody>
      </p:sp>
      <p:sp>
        <p:nvSpPr>
          <p:cNvPr id="5" name="Espaço Reservado para Rodapé 4">
            <a:extLst>
              <a:ext uri="{FF2B5EF4-FFF2-40B4-BE49-F238E27FC236}">
                <a16:creationId xmlns:a16="http://schemas.microsoft.com/office/drawing/2014/main" id="{A4065636-E061-4F09-9C66-72026F7A9C51}"/>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DA269936-88A1-4E02-8BEC-B43FF90FADB0}"/>
              </a:ext>
            </a:extLst>
          </p:cNvPr>
          <p:cNvSpPr>
            <a:spLocks noGrp="1"/>
          </p:cNvSpPr>
          <p:nvPr>
            <p:ph type="sldNum" sz="quarter" idx="12"/>
          </p:nvPr>
        </p:nvSpPr>
        <p:spPr/>
        <p:txBody>
          <a:bodyPr/>
          <a:lstStyle>
            <a:lvl1pPr>
              <a:defRPr/>
            </a:lvl1pPr>
          </a:lstStyle>
          <a:p>
            <a:pPr>
              <a:defRPr/>
            </a:pPr>
            <a:fld id="{E6277791-BECD-43D3-96BA-9A1A22CC7E8A}" type="slidenum">
              <a:rPr lang="pt-BR" altLang="en-US"/>
              <a:pPr>
                <a:defRPr/>
              </a:pPr>
              <a:t>‹nº›</a:t>
            </a:fld>
            <a:endParaRPr lang="pt-BR" altLang="en-US"/>
          </a:p>
        </p:txBody>
      </p:sp>
    </p:spTree>
    <p:extLst>
      <p:ext uri="{BB962C8B-B14F-4D97-AF65-F5344CB8AC3E}">
        <p14:creationId xmlns:p14="http://schemas.microsoft.com/office/powerpoint/2010/main" val="3490473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A53D1B3-8303-40BB-AC90-9BFB2CA4F68D}"/>
              </a:ext>
            </a:extLst>
          </p:cNvPr>
          <p:cNvSpPr>
            <a:spLocks noGrp="1"/>
          </p:cNvSpPr>
          <p:nvPr>
            <p:ph type="dt" sz="half" idx="10"/>
          </p:nvPr>
        </p:nvSpPr>
        <p:spPr/>
        <p:txBody>
          <a:bodyPr/>
          <a:lstStyle>
            <a:lvl1pPr>
              <a:defRPr/>
            </a:lvl1pPr>
          </a:lstStyle>
          <a:p>
            <a:pPr>
              <a:defRPr/>
            </a:pPr>
            <a:fld id="{C4C6F26B-D0F8-4CD4-8F11-F66CCC8EEB21}" type="datetimeFigureOut">
              <a:rPr lang="pt-BR" altLang="en-US"/>
              <a:pPr>
                <a:defRPr/>
              </a:pPr>
              <a:t>12/11/2019</a:t>
            </a:fld>
            <a:endParaRPr lang="pt-BR" altLang="en-US"/>
          </a:p>
        </p:txBody>
      </p:sp>
      <p:sp>
        <p:nvSpPr>
          <p:cNvPr id="5" name="Espaço Reservado para Rodapé 4">
            <a:extLst>
              <a:ext uri="{FF2B5EF4-FFF2-40B4-BE49-F238E27FC236}">
                <a16:creationId xmlns:a16="http://schemas.microsoft.com/office/drawing/2014/main" id="{E7ECD508-BD15-43CC-9A1E-6A9FF18F6E44}"/>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928261AC-A621-47D2-A736-CE2F77F09B9F}"/>
              </a:ext>
            </a:extLst>
          </p:cNvPr>
          <p:cNvSpPr>
            <a:spLocks noGrp="1"/>
          </p:cNvSpPr>
          <p:nvPr>
            <p:ph type="sldNum" sz="quarter" idx="12"/>
          </p:nvPr>
        </p:nvSpPr>
        <p:spPr/>
        <p:txBody>
          <a:bodyPr/>
          <a:lstStyle>
            <a:lvl1pPr>
              <a:defRPr/>
            </a:lvl1pPr>
          </a:lstStyle>
          <a:p>
            <a:pPr>
              <a:defRPr/>
            </a:pPr>
            <a:fld id="{1E0DD691-776D-419A-ADA8-2CA10C6A0008}" type="slidenum">
              <a:rPr lang="pt-BR" altLang="en-US"/>
              <a:pPr>
                <a:defRPr/>
              </a:pPr>
              <a:t>‹nº›</a:t>
            </a:fld>
            <a:endParaRPr lang="pt-BR" altLang="en-US"/>
          </a:p>
        </p:txBody>
      </p:sp>
    </p:spTree>
    <p:extLst>
      <p:ext uri="{BB962C8B-B14F-4D97-AF65-F5344CB8AC3E}">
        <p14:creationId xmlns:p14="http://schemas.microsoft.com/office/powerpoint/2010/main" val="86154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695E9B7-A840-4264-B508-23B1340B5DBA}"/>
              </a:ext>
            </a:extLst>
          </p:cNvPr>
          <p:cNvSpPr>
            <a:spLocks noGrp="1"/>
          </p:cNvSpPr>
          <p:nvPr>
            <p:ph type="dt" sz="half" idx="10"/>
          </p:nvPr>
        </p:nvSpPr>
        <p:spPr/>
        <p:txBody>
          <a:bodyPr/>
          <a:lstStyle>
            <a:lvl1pPr>
              <a:defRPr/>
            </a:lvl1pPr>
          </a:lstStyle>
          <a:p>
            <a:pPr>
              <a:defRPr/>
            </a:pPr>
            <a:fld id="{95104E48-6EE6-4B4F-9F47-3B6EC9682A17}" type="datetimeFigureOut">
              <a:rPr lang="pt-BR" altLang="en-US"/>
              <a:pPr>
                <a:defRPr/>
              </a:pPr>
              <a:t>12/11/2019</a:t>
            </a:fld>
            <a:endParaRPr lang="pt-BR" altLang="en-US"/>
          </a:p>
        </p:txBody>
      </p:sp>
      <p:sp>
        <p:nvSpPr>
          <p:cNvPr id="5" name="Espaço Reservado para Rodapé 4">
            <a:extLst>
              <a:ext uri="{FF2B5EF4-FFF2-40B4-BE49-F238E27FC236}">
                <a16:creationId xmlns:a16="http://schemas.microsoft.com/office/drawing/2014/main" id="{E477540D-EA20-40FB-A773-E9C39667A9F3}"/>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6F212278-B54C-4026-BE3C-4FD0EA8E04E4}"/>
              </a:ext>
            </a:extLst>
          </p:cNvPr>
          <p:cNvSpPr>
            <a:spLocks noGrp="1"/>
          </p:cNvSpPr>
          <p:nvPr>
            <p:ph type="sldNum" sz="quarter" idx="12"/>
          </p:nvPr>
        </p:nvSpPr>
        <p:spPr/>
        <p:txBody>
          <a:bodyPr/>
          <a:lstStyle>
            <a:lvl1pPr>
              <a:defRPr/>
            </a:lvl1pPr>
          </a:lstStyle>
          <a:p>
            <a:pPr>
              <a:defRPr/>
            </a:pPr>
            <a:fld id="{2871ADE8-5A59-4AC2-A23C-29D5DBA173AD}" type="slidenum">
              <a:rPr lang="pt-BR" altLang="en-US"/>
              <a:pPr>
                <a:defRPr/>
              </a:pPr>
              <a:t>‹nº›</a:t>
            </a:fld>
            <a:endParaRPr lang="pt-BR" altLang="en-US"/>
          </a:p>
        </p:txBody>
      </p:sp>
    </p:spTree>
    <p:extLst>
      <p:ext uri="{BB962C8B-B14F-4D97-AF65-F5344CB8AC3E}">
        <p14:creationId xmlns:p14="http://schemas.microsoft.com/office/powerpoint/2010/main" val="3917113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12990AD-4828-4FFF-B286-0771E46DA9CE}"/>
              </a:ext>
            </a:extLst>
          </p:cNvPr>
          <p:cNvSpPr>
            <a:spLocks noGrp="1"/>
          </p:cNvSpPr>
          <p:nvPr>
            <p:ph type="dt" sz="half" idx="10"/>
          </p:nvPr>
        </p:nvSpPr>
        <p:spPr/>
        <p:txBody>
          <a:bodyPr/>
          <a:lstStyle>
            <a:lvl1pPr>
              <a:defRPr/>
            </a:lvl1pPr>
          </a:lstStyle>
          <a:p>
            <a:pPr>
              <a:defRPr/>
            </a:pPr>
            <a:fld id="{ED650767-EC52-4963-8C23-12EC25794065}" type="datetimeFigureOut">
              <a:rPr lang="pt-BR" altLang="en-US"/>
              <a:pPr>
                <a:defRPr/>
              </a:pPr>
              <a:t>12/11/2019</a:t>
            </a:fld>
            <a:endParaRPr lang="pt-BR" altLang="en-US"/>
          </a:p>
        </p:txBody>
      </p:sp>
      <p:sp>
        <p:nvSpPr>
          <p:cNvPr id="5" name="Espaço Reservado para Rodapé 4">
            <a:extLst>
              <a:ext uri="{FF2B5EF4-FFF2-40B4-BE49-F238E27FC236}">
                <a16:creationId xmlns:a16="http://schemas.microsoft.com/office/drawing/2014/main" id="{EA69411E-9AEC-42C3-B160-D855B1490AC2}"/>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663DC99C-54D2-41F7-B034-302117C5DAEF}"/>
              </a:ext>
            </a:extLst>
          </p:cNvPr>
          <p:cNvSpPr>
            <a:spLocks noGrp="1"/>
          </p:cNvSpPr>
          <p:nvPr>
            <p:ph type="sldNum" sz="quarter" idx="12"/>
          </p:nvPr>
        </p:nvSpPr>
        <p:spPr/>
        <p:txBody>
          <a:bodyPr/>
          <a:lstStyle>
            <a:lvl1pPr>
              <a:defRPr/>
            </a:lvl1pPr>
          </a:lstStyle>
          <a:p>
            <a:pPr>
              <a:defRPr/>
            </a:pPr>
            <a:fld id="{15B7A28E-C7AB-4B70-A03D-F1BBFB6DC757}" type="slidenum">
              <a:rPr lang="pt-BR" altLang="en-US"/>
              <a:pPr>
                <a:defRPr/>
              </a:pPr>
              <a:t>‹nº›</a:t>
            </a:fld>
            <a:endParaRPr lang="pt-BR" altLang="en-US"/>
          </a:p>
        </p:txBody>
      </p:sp>
    </p:spTree>
    <p:extLst>
      <p:ext uri="{BB962C8B-B14F-4D97-AF65-F5344CB8AC3E}">
        <p14:creationId xmlns:p14="http://schemas.microsoft.com/office/powerpoint/2010/main" val="3584992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a:extLst>
              <a:ext uri="{FF2B5EF4-FFF2-40B4-BE49-F238E27FC236}">
                <a16:creationId xmlns:a16="http://schemas.microsoft.com/office/drawing/2014/main" id="{7E4B3629-3F6F-485E-BAA4-672AD1007A98}"/>
              </a:ext>
            </a:extLst>
          </p:cNvPr>
          <p:cNvSpPr>
            <a:spLocks noGrp="1"/>
          </p:cNvSpPr>
          <p:nvPr>
            <p:ph type="dt" sz="half" idx="10"/>
          </p:nvPr>
        </p:nvSpPr>
        <p:spPr/>
        <p:txBody>
          <a:bodyPr/>
          <a:lstStyle>
            <a:lvl1pPr>
              <a:defRPr/>
            </a:lvl1pPr>
          </a:lstStyle>
          <a:p>
            <a:pPr>
              <a:defRPr/>
            </a:pPr>
            <a:fld id="{BF119070-EC19-47DE-BEC5-209D81371FFD}" type="datetimeFigureOut">
              <a:rPr lang="pt-BR" altLang="en-US"/>
              <a:pPr>
                <a:defRPr/>
              </a:pPr>
              <a:t>12/11/2019</a:t>
            </a:fld>
            <a:endParaRPr lang="pt-BR" altLang="en-US"/>
          </a:p>
        </p:txBody>
      </p:sp>
      <p:sp>
        <p:nvSpPr>
          <p:cNvPr id="5" name="Espaço Reservado para Rodapé 4">
            <a:extLst>
              <a:ext uri="{FF2B5EF4-FFF2-40B4-BE49-F238E27FC236}">
                <a16:creationId xmlns:a16="http://schemas.microsoft.com/office/drawing/2014/main" id="{2BC6B3EB-3495-4EF3-B9F0-3F968CF6B28D}"/>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BEB74385-FF11-42BD-A18A-65D229B8CB8D}"/>
              </a:ext>
            </a:extLst>
          </p:cNvPr>
          <p:cNvSpPr>
            <a:spLocks noGrp="1"/>
          </p:cNvSpPr>
          <p:nvPr>
            <p:ph type="sldNum" sz="quarter" idx="12"/>
          </p:nvPr>
        </p:nvSpPr>
        <p:spPr/>
        <p:txBody>
          <a:bodyPr/>
          <a:lstStyle>
            <a:lvl1pPr>
              <a:defRPr/>
            </a:lvl1pPr>
          </a:lstStyle>
          <a:p>
            <a:pPr>
              <a:defRPr/>
            </a:pPr>
            <a:fld id="{F9DAA856-EA0C-46B5-B963-5239AC1DCFE8}" type="slidenum">
              <a:rPr lang="pt-BR" altLang="en-US"/>
              <a:pPr>
                <a:defRPr/>
              </a:pPr>
              <a:t>‹nº›</a:t>
            </a:fld>
            <a:endParaRPr lang="pt-BR" altLang="en-US"/>
          </a:p>
        </p:txBody>
      </p:sp>
    </p:spTree>
    <p:extLst>
      <p:ext uri="{BB962C8B-B14F-4D97-AF65-F5344CB8AC3E}">
        <p14:creationId xmlns:p14="http://schemas.microsoft.com/office/powerpoint/2010/main" val="1874761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3">
            <a:extLst>
              <a:ext uri="{FF2B5EF4-FFF2-40B4-BE49-F238E27FC236}">
                <a16:creationId xmlns:a16="http://schemas.microsoft.com/office/drawing/2014/main" id="{5CD58BF1-E334-41AD-84FD-9ABA1BAA2484}"/>
              </a:ext>
            </a:extLst>
          </p:cNvPr>
          <p:cNvSpPr>
            <a:spLocks noGrp="1"/>
          </p:cNvSpPr>
          <p:nvPr>
            <p:ph type="dt" sz="half" idx="10"/>
          </p:nvPr>
        </p:nvSpPr>
        <p:spPr/>
        <p:txBody>
          <a:bodyPr/>
          <a:lstStyle>
            <a:lvl1pPr>
              <a:defRPr/>
            </a:lvl1pPr>
          </a:lstStyle>
          <a:p>
            <a:pPr>
              <a:defRPr/>
            </a:pPr>
            <a:fld id="{E0B97ED4-DD8F-42D6-B204-9FA475760521}" type="datetimeFigureOut">
              <a:rPr lang="pt-BR" altLang="en-US"/>
              <a:pPr>
                <a:defRPr/>
              </a:pPr>
              <a:t>12/11/2019</a:t>
            </a:fld>
            <a:endParaRPr lang="pt-BR" altLang="en-US"/>
          </a:p>
        </p:txBody>
      </p:sp>
      <p:sp>
        <p:nvSpPr>
          <p:cNvPr id="6" name="Espaço Reservado para Rodapé 4">
            <a:extLst>
              <a:ext uri="{FF2B5EF4-FFF2-40B4-BE49-F238E27FC236}">
                <a16:creationId xmlns:a16="http://schemas.microsoft.com/office/drawing/2014/main" id="{B3D90E58-9055-45C5-962D-047E9A55DBA5}"/>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1358799C-42E5-4C59-83E2-C0514B3605B3}"/>
              </a:ext>
            </a:extLst>
          </p:cNvPr>
          <p:cNvSpPr>
            <a:spLocks noGrp="1"/>
          </p:cNvSpPr>
          <p:nvPr>
            <p:ph type="sldNum" sz="quarter" idx="12"/>
          </p:nvPr>
        </p:nvSpPr>
        <p:spPr/>
        <p:txBody>
          <a:bodyPr/>
          <a:lstStyle>
            <a:lvl1pPr>
              <a:defRPr/>
            </a:lvl1pPr>
          </a:lstStyle>
          <a:p>
            <a:pPr>
              <a:defRPr/>
            </a:pPr>
            <a:fld id="{7F6BD341-C31D-4978-8C11-61EC0C9AB8D4}" type="slidenum">
              <a:rPr lang="pt-BR" altLang="en-US"/>
              <a:pPr>
                <a:defRPr/>
              </a:pPr>
              <a:t>‹nº›</a:t>
            </a:fld>
            <a:endParaRPr lang="pt-BR" altLang="en-US"/>
          </a:p>
        </p:txBody>
      </p:sp>
    </p:spTree>
    <p:extLst>
      <p:ext uri="{BB962C8B-B14F-4D97-AF65-F5344CB8AC3E}">
        <p14:creationId xmlns:p14="http://schemas.microsoft.com/office/powerpoint/2010/main" val="7425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3">
            <a:extLst>
              <a:ext uri="{FF2B5EF4-FFF2-40B4-BE49-F238E27FC236}">
                <a16:creationId xmlns:a16="http://schemas.microsoft.com/office/drawing/2014/main" id="{8AF83A3C-89E3-4CCC-AF97-C9018E617A1D}"/>
              </a:ext>
            </a:extLst>
          </p:cNvPr>
          <p:cNvSpPr>
            <a:spLocks noGrp="1"/>
          </p:cNvSpPr>
          <p:nvPr>
            <p:ph type="dt" sz="half" idx="10"/>
          </p:nvPr>
        </p:nvSpPr>
        <p:spPr/>
        <p:txBody>
          <a:bodyPr/>
          <a:lstStyle>
            <a:lvl1pPr>
              <a:defRPr/>
            </a:lvl1pPr>
          </a:lstStyle>
          <a:p>
            <a:pPr>
              <a:defRPr/>
            </a:pPr>
            <a:fld id="{2D84D967-0EFA-4C4C-AB02-FB6703C51BCD}" type="datetimeFigureOut">
              <a:rPr lang="pt-BR" altLang="en-US"/>
              <a:pPr>
                <a:defRPr/>
              </a:pPr>
              <a:t>12/11/2019</a:t>
            </a:fld>
            <a:endParaRPr lang="pt-BR" altLang="en-US"/>
          </a:p>
        </p:txBody>
      </p:sp>
      <p:sp>
        <p:nvSpPr>
          <p:cNvPr id="8" name="Espaço Reservado para Rodapé 4">
            <a:extLst>
              <a:ext uri="{FF2B5EF4-FFF2-40B4-BE49-F238E27FC236}">
                <a16:creationId xmlns:a16="http://schemas.microsoft.com/office/drawing/2014/main" id="{E739C356-8337-48CE-B644-6EB54566EBD1}"/>
              </a:ext>
            </a:extLst>
          </p:cNvPr>
          <p:cNvSpPr>
            <a:spLocks noGrp="1"/>
          </p:cNvSpPr>
          <p:nvPr>
            <p:ph type="ftr" sz="quarter" idx="11"/>
          </p:nvPr>
        </p:nvSpPr>
        <p:spPr/>
        <p:txBody>
          <a:bodyPr/>
          <a:lstStyle>
            <a:lvl1pPr>
              <a:defRPr/>
            </a:lvl1pPr>
          </a:lstStyle>
          <a:p>
            <a:pPr>
              <a:defRPr/>
            </a:pPr>
            <a:endParaRPr lang="pt-BR"/>
          </a:p>
        </p:txBody>
      </p:sp>
      <p:sp>
        <p:nvSpPr>
          <p:cNvPr id="9" name="Espaço Reservado para Número de Slide 5">
            <a:extLst>
              <a:ext uri="{FF2B5EF4-FFF2-40B4-BE49-F238E27FC236}">
                <a16:creationId xmlns:a16="http://schemas.microsoft.com/office/drawing/2014/main" id="{0F44E366-F248-419D-B402-BD21BC669337}"/>
              </a:ext>
            </a:extLst>
          </p:cNvPr>
          <p:cNvSpPr>
            <a:spLocks noGrp="1"/>
          </p:cNvSpPr>
          <p:nvPr>
            <p:ph type="sldNum" sz="quarter" idx="12"/>
          </p:nvPr>
        </p:nvSpPr>
        <p:spPr/>
        <p:txBody>
          <a:bodyPr/>
          <a:lstStyle>
            <a:lvl1pPr>
              <a:defRPr/>
            </a:lvl1pPr>
          </a:lstStyle>
          <a:p>
            <a:pPr>
              <a:defRPr/>
            </a:pPr>
            <a:fld id="{BE87C381-0E10-4D46-8F02-9D3B84A4CC95}" type="slidenum">
              <a:rPr lang="pt-BR" altLang="en-US"/>
              <a:pPr>
                <a:defRPr/>
              </a:pPr>
              <a:t>‹nº›</a:t>
            </a:fld>
            <a:endParaRPr lang="pt-BR" altLang="en-US"/>
          </a:p>
        </p:txBody>
      </p:sp>
    </p:spTree>
    <p:extLst>
      <p:ext uri="{BB962C8B-B14F-4D97-AF65-F5344CB8AC3E}">
        <p14:creationId xmlns:p14="http://schemas.microsoft.com/office/powerpoint/2010/main" val="4036635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3">
            <a:extLst>
              <a:ext uri="{FF2B5EF4-FFF2-40B4-BE49-F238E27FC236}">
                <a16:creationId xmlns:a16="http://schemas.microsoft.com/office/drawing/2014/main" id="{6D30A271-E842-483E-856C-0381391B48FE}"/>
              </a:ext>
            </a:extLst>
          </p:cNvPr>
          <p:cNvSpPr>
            <a:spLocks noGrp="1"/>
          </p:cNvSpPr>
          <p:nvPr>
            <p:ph type="dt" sz="half" idx="10"/>
          </p:nvPr>
        </p:nvSpPr>
        <p:spPr/>
        <p:txBody>
          <a:bodyPr/>
          <a:lstStyle>
            <a:lvl1pPr>
              <a:defRPr/>
            </a:lvl1pPr>
          </a:lstStyle>
          <a:p>
            <a:pPr>
              <a:defRPr/>
            </a:pPr>
            <a:fld id="{8C5B31DC-1B41-46B4-A20C-9047327EA60B}" type="datetimeFigureOut">
              <a:rPr lang="pt-BR" altLang="en-US"/>
              <a:pPr>
                <a:defRPr/>
              </a:pPr>
              <a:t>12/11/2019</a:t>
            </a:fld>
            <a:endParaRPr lang="pt-BR" altLang="en-US"/>
          </a:p>
        </p:txBody>
      </p:sp>
      <p:sp>
        <p:nvSpPr>
          <p:cNvPr id="4" name="Espaço Reservado para Rodapé 4">
            <a:extLst>
              <a:ext uri="{FF2B5EF4-FFF2-40B4-BE49-F238E27FC236}">
                <a16:creationId xmlns:a16="http://schemas.microsoft.com/office/drawing/2014/main" id="{5765F000-7AEB-464B-9143-09E369C1780D}"/>
              </a:ext>
            </a:extLst>
          </p:cNvPr>
          <p:cNvSpPr>
            <a:spLocks noGrp="1"/>
          </p:cNvSpPr>
          <p:nvPr>
            <p:ph type="ftr" sz="quarter" idx="11"/>
          </p:nvPr>
        </p:nvSpPr>
        <p:spPr/>
        <p:txBody>
          <a:bodyPr/>
          <a:lstStyle>
            <a:lvl1pPr>
              <a:defRPr/>
            </a:lvl1pPr>
          </a:lstStyle>
          <a:p>
            <a:pPr>
              <a:defRPr/>
            </a:pPr>
            <a:endParaRPr lang="pt-BR"/>
          </a:p>
        </p:txBody>
      </p:sp>
      <p:sp>
        <p:nvSpPr>
          <p:cNvPr id="5" name="Espaço Reservado para Número de Slide 5">
            <a:extLst>
              <a:ext uri="{FF2B5EF4-FFF2-40B4-BE49-F238E27FC236}">
                <a16:creationId xmlns:a16="http://schemas.microsoft.com/office/drawing/2014/main" id="{328B0833-ACD5-4556-AA56-7CCF1F24D3C4}"/>
              </a:ext>
            </a:extLst>
          </p:cNvPr>
          <p:cNvSpPr>
            <a:spLocks noGrp="1"/>
          </p:cNvSpPr>
          <p:nvPr>
            <p:ph type="sldNum" sz="quarter" idx="12"/>
          </p:nvPr>
        </p:nvSpPr>
        <p:spPr/>
        <p:txBody>
          <a:bodyPr/>
          <a:lstStyle>
            <a:lvl1pPr>
              <a:defRPr/>
            </a:lvl1pPr>
          </a:lstStyle>
          <a:p>
            <a:pPr>
              <a:defRPr/>
            </a:pPr>
            <a:fld id="{A618161F-D2A8-4FE9-8D9A-D8C68EB60C79}" type="slidenum">
              <a:rPr lang="pt-BR" altLang="en-US"/>
              <a:pPr>
                <a:defRPr/>
              </a:pPr>
              <a:t>‹nº›</a:t>
            </a:fld>
            <a:endParaRPr lang="pt-BR" altLang="en-US"/>
          </a:p>
        </p:txBody>
      </p:sp>
    </p:spTree>
    <p:extLst>
      <p:ext uri="{BB962C8B-B14F-4D97-AF65-F5344CB8AC3E}">
        <p14:creationId xmlns:p14="http://schemas.microsoft.com/office/powerpoint/2010/main" val="1073428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a:extLst>
              <a:ext uri="{FF2B5EF4-FFF2-40B4-BE49-F238E27FC236}">
                <a16:creationId xmlns:a16="http://schemas.microsoft.com/office/drawing/2014/main" id="{BCBF1E48-5BAC-4D9C-A66C-75FA1C426802}"/>
              </a:ext>
            </a:extLst>
          </p:cNvPr>
          <p:cNvSpPr>
            <a:spLocks noGrp="1"/>
          </p:cNvSpPr>
          <p:nvPr>
            <p:ph type="dt" sz="half" idx="10"/>
          </p:nvPr>
        </p:nvSpPr>
        <p:spPr/>
        <p:txBody>
          <a:bodyPr/>
          <a:lstStyle>
            <a:lvl1pPr>
              <a:defRPr/>
            </a:lvl1pPr>
          </a:lstStyle>
          <a:p>
            <a:pPr>
              <a:defRPr/>
            </a:pPr>
            <a:fld id="{73C60D36-1CD8-475A-95D4-F1B9EC159C3B}" type="datetimeFigureOut">
              <a:rPr lang="pt-BR" altLang="en-US"/>
              <a:pPr>
                <a:defRPr/>
              </a:pPr>
              <a:t>12/11/2019</a:t>
            </a:fld>
            <a:endParaRPr lang="pt-BR" altLang="en-US"/>
          </a:p>
        </p:txBody>
      </p:sp>
      <p:sp>
        <p:nvSpPr>
          <p:cNvPr id="3" name="Espaço Reservado para Rodapé 4">
            <a:extLst>
              <a:ext uri="{FF2B5EF4-FFF2-40B4-BE49-F238E27FC236}">
                <a16:creationId xmlns:a16="http://schemas.microsoft.com/office/drawing/2014/main" id="{990BCAC4-B468-4C0E-AAC9-689D653FC1B3}"/>
              </a:ext>
            </a:extLst>
          </p:cNvPr>
          <p:cNvSpPr>
            <a:spLocks noGrp="1"/>
          </p:cNvSpPr>
          <p:nvPr>
            <p:ph type="ftr" sz="quarter" idx="11"/>
          </p:nvPr>
        </p:nvSpPr>
        <p:spPr/>
        <p:txBody>
          <a:bodyPr/>
          <a:lstStyle>
            <a:lvl1pPr>
              <a:defRPr/>
            </a:lvl1pPr>
          </a:lstStyle>
          <a:p>
            <a:pPr>
              <a:defRPr/>
            </a:pPr>
            <a:endParaRPr lang="pt-BR"/>
          </a:p>
        </p:txBody>
      </p:sp>
      <p:sp>
        <p:nvSpPr>
          <p:cNvPr id="4" name="Espaço Reservado para Número de Slide 5">
            <a:extLst>
              <a:ext uri="{FF2B5EF4-FFF2-40B4-BE49-F238E27FC236}">
                <a16:creationId xmlns:a16="http://schemas.microsoft.com/office/drawing/2014/main" id="{03B49B78-BDEF-4203-9D9D-CEDFDED1B5F0}"/>
              </a:ext>
            </a:extLst>
          </p:cNvPr>
          <p:cNvSpPr>
            <a:spLocks noGrp="1"/>
          </p:cNvSpPr>
          <p:nvPr>
            <p:ph type="sldNum" sz="quarter" idx="12"/>
          </p:nvPr>
        </p:nvSpPr>
        <p:spPr/>
        <p:txBody>
          <a:bodyPr/>
          <a:lstStyle>
            <a:lvl1pPr>
              <a:defRPr/>
            </a:lvl1pPr>
          </a:lstStyle>
          <a:p>
            <a:pPr>
              <a:defRPr/>
            </a:pPr>
            <a:fld id="{E8FCFA3B-354F-44DB-AF00-896531F6FCD0}" type="slidenum">
              <a:rPr lang="pt-BR" altLang="en-US"/>
              <a:pPr>
                <a:defRPr/>
              </a:pPr>
              <a:t>‹nº›</a:t>
            </a:fld>
            <a:endParaRPr lang="pt-BR" altLang="en-US"/>
          </a:p>
        </p:txBody>
      </p:sp>
    </p:spTree>
    <p:extLst>
      <p:ext uri="{BB962C8B-B14F-4D97-AF65-F5344CB8AC3E}">
        <p14:creationId xmlns:p14="http://schemas.microsoft.com/office/powerpoint/2010/main" val="2425600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3">
            <a:extLst>
              <a:ext uri="{FF2B5EF4-FFF2-40B4-BE49-F238E27FC236}">
                <a16:creationId xmlns:a16="http://schemas.microsoft.com/office/drawing/2014/main" id="{A527F3F7-C739-4C31-B329-E2066B267023}"/>
              </a:ext>
            </a:extLst>
          </p:cNvPr>
          <p:cNvSpPr>
            <a:spLocks noGrp="1"/>
          </p:cNvSpPr>
          <p:nvPr>
            <p:ph type="dt" sz="half" idx="10"/>
          </p:nvPr>
        </p:nvSpPr>
        <p:spPr/>
        <p:txBody>
          <a:bodyPr/>
          <a:lstStyle>
            <a:lvl1pPr>
              <a:defRPr/>
            </a:lvl1pPr>
          </a:lstStyle>
          <a:p>
            <a:pPr>
              <a:defRPr/>
            </a:pPr>
            <a:fld id="{B06A4299-54AB-4010-B029-650F5B3BD2DF}" type="datetimeFigureOut">
              <a:rPr lang="pt-BR" altLang="en-US"/>
              <a:pPr>
                <a:defRPr/>
              </a:pPr>
              <a:t>12/11/2019</a:t>
            </a:fld>
            <a:endParaRPr lang="pt-BR" altLang="en-US"/>
          </a:p>
        </p:txBody>
      </p:sp>
      <p:sp>
        <p:nvSpPr>
          <p:cNvPr id="6" name="Espaço Reservado para Rodapé 4">
            <a:extLst>
              <a:ext uri="{FF2B5EF4-FFF2-40B4-BE49-F238E27FC236}">
                <a16:creationId xmlns:a16="http://schemas.microsoft.com/office/drawing/2014/main" id="{F3D08171-3779-489F-A5D5-43B1044E4002}"/>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310E410B-C39F-4350-989C-20D40A3BAA28}"/>
              </a:ext>
            </a:extLst>
          </p:cNvPr>
          <p:cNvSpPr>
            <a:spLocks noGrp="1"/>
          </p:cNvSpPr>
          <p:nvPr>
            <p:ph type="sldNum" sz="quarter" idx="12"/>
          </p:nvPr>
        </p:nvSpPr>
        <p:spPr/>
        <p:txBody>
          <a:bodyPr/>
          <a:lstStyle>
            <a:lvl1pPr>
              <a:defRPr/>
            </a:lvl1pPr>
          </a:lstStyle>
          <a:p>
            <a:pPr>
              <a:defRPr/>
            </a:pPr>
            <a:fld id="{D7E58B2A-9B55-4150-9BC4-6A5B455EAC3C}" type="slidenum">
              <a:rPr lang="pt-BR" altLang="en-US"/>
              <a:pPr>
                <a:defRPr/>
              </a:pPr>
              <a:t>‹nº›</a:t>
            </a:fld>
            <a:endParaRPr lang="pt-BR" altLang="en-US"/>
          </a:p>
        </p:txBody>
      </p:sp>
    </p:spTree>
    <p:extLst>
      <p:ext uri="{BB962C8B-B14F-4D97-AF65-F5344CB8AC3E}">
        <p14:creationId xmlns:p14="http://schemas.microsoft.com/office/powerpoint/2010/main" val="3981082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3">
            <a:extLst>
              <a:ext uri="{FF2B5EF4-FFF2-40B4-BE49-F238E27FC236}">
                <a16:creationId xmlns:a16="http://schemas.microsoft.com/office/drawing/2014/main" id="{DE83427A-A21E-4894-BF16-A67FA2772FDC}"/>
              </a:ext>
            </a:extLst>
          </p:cNvPr>
          <p:cNvSpPr>
            <a:spLocks noGrp="1"/>
          </p:cNvSpPr>
          <p:nvPr>
            <p:ph type="dt" sz="half" idx="10"/>
          </p:nvPr>
        </p:nvSpPr>
        <p:spPr/>
        <p:txBody>
          <a:bodyPr/>
          <a:lstStyle>
            <a:lvl1pPr>
              <a:defRPr/>
            </a:lvl1pPr>
          </a:lstStyle>
          <a:p>
            <a:pPr>
              <a:defRPr/>
            </a:pPr>
            <a:fld id="{3A8D9F4E-94AF-4B73-81DE-126023C816EE}" type="datetimeFigureOut">
              <a:rPr lang="pt-BR" altLang="en-US"/>
              <a:pPr>
                <a:defRPr/>
              </a:pPr>
              <a:t>12/11/2019</a:t>
            </a:fld>
            <a:endParaRPr lang="pt-BR" altLang="en-US"/>
          </a:p>
        </p:txBody>
      </p:sp>
      <p:sp>
        <p:nvSpPr>
          <p:cNvPr id="6" name="Espaço Reservado para Rodapé 4">
            <a:extLst>
              <a:ext uri="{FF2B5EF4-FFF2-40B4-BE49-F238E27FC236}">
                <a16:creationId xmlns:a16="http://schemas.microsoft.com/office/drawing/2014/main" id="{A131CF52-1731-4216-8C75-C1D89577A7A8}"/>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188E11A5-65DD-4E37-9CE0-5DB38E9EBC44}"/>
              </a:ext>
            </a:extLst>
          </p:cNvPr>
          <p:cNvSpPr>
            <a:spLocks noGrp="1"/>
          </p:cNvSpPr>
          <p:nvPr>
            <p:ph type="sldNum" sz="quarter" idx="12"/>
          </p:nvPr>
        </p:nvSpPr>
        <p:spPr/>
        <p:txBody>
          <a:bodyPr/>
          <a:lstStyle>
            <a:lvl1pPr>
              <a:defRPr/>
            </a:lvl1pPr>
          </a:lstStyle>
          <a:p>
            <a:pPr>
              <a:defRPr/>
            </a:pPr>
            <a:fld id="{4DBB5A01-A24D-4161-9FF7-BBFB6E2AF7B0}" type="slidenum">
              <a:rPr lang="pt-BR" altLang="en-US"/>
              <a:pPr>
                <a:defRPr/>
              </a:pPr>
              <a:t>‹nº›</a:t>
            </a:fld>
            <a:endParaRPr lang="pt-BR" altLang="en-US"/>
          </a:p>
        </p:txBody>
      </p:sp>
    </p:spTree>
    <p:extLst>
      <p:ext uri="{BB962C8B-B14F-4D97-AF65-F5344CB8AC3E}">
        <p14:creationId xmlns:p14="http://schemas.microsoft.com/office/powerpoint/2010/main" val="727915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a:extLst>
              <a:ext uri="{FF2B5EF4-FFF2-40B4-BE49-F238E27FC236}">
                <a16:creationId xmlns:a16="http://schemas.microsoft.com/office/drawing/2014/main" id="{A977695A-EAC9-44E7-943D-65EA823DC10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en-US"/>
              <a:t>Clique para editar o estilo do título mestre</a:t>
            </a:r>
          </a:p>
        </p:txBody>
      </p:sp>
      <p:sp>
        <p:nvSpPr>
          <p:cNvPr id="1027" name="Espaço Reservado para Texto 2">
            <a:extLst>
              <a:ext uri="{FF2B5EF4-FFF2-40B4-BE49-F238E27FC236}">
                <a16:creationId xmlns:a16="http://schemas.microsoft.com/office/drawing/2014/main" id="{8BD012FF-0045-4AC5-8713-79EA5BF5C7D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en-US"/>
              <a:t>Clique para editar os estilos do texto mestre</a:t>
            </a:r>
          </a:p>
          <a:p>
            <a:pPr lvl="1"/>
            <a:r>
              <a:rPr lang="pt-BR" altLang="en-US"/>
              <a:t>Segundo nível</a:t>
            </a:r>
          </a:p>
          <a:p>
            <a:pPr lvl="2"/>
            <a:r>
              <a:rPr lang="pt-BR" altLang="en-US"/>
              <a:t>Terceiro nível</a:t>
            </a:r>
          </a:p>
          <a:p>
            <a:pPr lvl="3"/>
            <a:r>
              <a:rPr lang="pt-BR" altLang="en-US"/>
              <a:t>Quarto nível</a:t>
            </a:r>
          </a:p>
          <a:p>
            <a:pPr lvl="4"/>
            <a:r>
              <a:rPr lang="pt-BR" altLang="en-US"/>
              <a:t>Quinto nível</a:t>
            </a:r>
          </a:p>
        </p:txBody>
      </p:sp>
      <p:sp>
        <p:nvSpPr>
          <p:cNvPr id="4" name="Espaço Reservado para Data 3">
            <a:extLst>
              <a:ext uri="{FF2B5EF4-FFF2-40B4-BE49-F238E27FC236}">
                <a16:creationId xmlns:a16="http://schemas.microsoft.com/office/drawing/2014/main" id="{3C113958-FCDE-024F-8BFD-81CFDFA7D886}"/>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anose="020F0502020204030204" pitchFamily="34" charset="0"/>
                <a:cs typeface="Arial" panose="020B0604020202020204" pitchFamily="34" charset="0"/>
              </a:defRPr>
            </a:lvl1pPr>
          </a:lstStyle>
          <a:p>
            <a:pPr>
              <a:defRPr/>
            </a:pPr>
            <a:fld id="{266F7889-CE3D-413B-AD72-B8CABC8D04EA}" type="datetimeFigureOut">
              <a:rPr lang="pt-BR" altLang="en-US"/>
              <a:pPr>
                <a:defRPr/>
              </a:pPr>
              <a:t>12/11/2019</a:t>
            </a:fld>
            <a:endParaRPr lang="pt-BR" altLang="en-US"/>
          </a:p>
        </p:txBody>
      </p:sp>
      <p:sp>
        <p:nvSpPr>
          <p:cNvPr id="5" name="Espaço Reservado para Rodapé 4">
            <a:extLst>
              <a:ext uri="{FF2B5EF4-FFF2-40B4-BE49-F238E27FC236}">
                <a16:creationId xmlns:a16="http://schemas.microsoft.com/office/drawing/2014/main" id="{B05C386B-F8A5-8C43-A54D-B3009330B3C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pt-BR"/>
          </a:p>
        </p:txBody>
      </p:sp>
      <p:sp>
        <p:nvSpPr>
          <p:cNvPr id="6" name="Espaço Reservado para Número de Slide 5">
            <a:extLst>
              <a:ext uri="{FF2B5EF4-FFF2-40B4-BE49-F238E27FC236}">
                <a16:creationId xmlns:a16="http://schemas.microsoft.com/office/drawing/2014/main" id="{10191E66-7FFA-8F4B-836C-080EE29C613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cs typeface="Arial" panose="020B0604020202020204" pitchFamily="34" charset="0"/>
              </a:defRPr>
            </a:lvl1pPr>
          </a:lstStyle>
          <a:p>
            <a:pPr>
              <a:defRPr/>
            </a:pPr>
            <a:fld id="{1340E78C-3140-4704-9EC4-1BC0E486095F}" type="slidenum">
              <a:rPr lang="pt-BR" altLang="en-US"/>
              <a:pPr>
                <a:defRPr/>
              </a:pPr>
              <a:t>‹nº›</a:t>
            </a:fld>
            <a:endParaRPr lang="pt-B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ヒラギノ角ゴ Pro W3" charset="0"/>
          <a:cs typeface="ヒラギノ角ゴ Pro W3" charset="0"/>
        </a:defRPr>
      </a:lvl1pPr>
      <a:lvl2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2pPr>
      <a:lvl3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3pPr>
      <a:lvl4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4pPr>
      <a:lvl5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ヒラギノ角ゴ Pro W3" charset="0"/>
          <a:cs typeface="ヒラギノ角ゴ Pro W3"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ヒラギノ角ゴ Pro W3"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a:extLst>
              <a:ext uri="{FF2B5EF4-FFF2-40B4-BE49-F238E27FC236}">
                <a16:creationId xmlns:a16="http://schemas.microsoft.com/office/drawing/2014/main" id="{D18C72BD-D2A8-48D4-B01C-E8314E99B7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A9FAAA57-F99D-4B92-B366-B34D58C39AE1}"/>
              </a:ext>
            </a:extLst>
          </p:cNvPr>
          <p:cNvSpPr txBox="1"/>
          <p:nvPr/>
        </p:nvSpPr>
        <p:spPr>
          <a:xfrm>
            <a:off x="899592" y="1916832"/>
            <a:ext cx="7416824" cy="4862870"/>
          </a:xfrm>
          <a:prstGeom prst="rect">
            <a:avLst/>
          </a:prstGeom>
          <a:noFill/>
        </p:spPr>
        <p:txBody>
          <a:bodyPr wrap="square" rtlCol="0">
            <a:spAutoFit/>
          </a:bodyPr>
          <a:lstStyle/>
          <a:p>
            <a:pPr algn="just"/>
            <a:r>
              <a:rPr lang="pt-BR" dirty="0"/>
              <a:t>Averbações de condicionantes administrativas em licenciamento ambiental:</a:t>
            </a:r>
          </a:p>
          <a:p>
            <a:pPr algn="just"/>
            <a:endParaRPr lang="pt-BR" dirty="0"/>
          </a:p>
          <a:p>
            <a:pPr algn="just"/>
            <a:r>
              <a:rPr lang="pt-BR" sz="1400" dirty="0"/>
              <a:t>	Artigo 3º - a autorização para supressão de vegetação nativa para 	parcelamento do solo ou qualquer edificação na área urbana poderá ser 	fornecida mediante o atendimento das seguintes condicionantes:</a:t>
            </a:r>
          </a:p>
          <a:p>
            <a:pPr algn="just"/>
            <a:endParaRPr lang="pt-BR" sz="1400" dirty="0"/>
          </a:p>
          <a:p>
            <a:pPr algn="just"/>
            <a:r>
              <a:rPr lang="pt-BR" sz="1400" dirty="0"/>
              <a:t>	V - a vegetação remanescente na propriedade deverá ser averbada à margem 	da matrícula do imóvel no Cartório de Registro de Imóveis competente como 	Área Verde, sendo dispensada a averbação no caso de lotes com área inferior a 	1.000 m2. </a:t>
            </a:r>
          </a:p>
          <a:p>
            <a:pPr algn="just"/>
            <a:endParaRPr lang="pt-BR" sz="1400" dirty="0"/>
          </a:p>
          <a:p>
            <a:pPr algn="just"/>
            <a:r>
              <a:rPr lang="pt-BR" sz="1400" dirty="0"/>
              <a:t>	(Res. SMA/SP 31, de 19/05/2009)</a:t>
            </a:r>
          </a:p>
          <a:p>
            <a:pPr algn="just"/>
            <a:endParaRPr lang="pt-BR" sz="1400" dirty="0"/>
          </a:p>
          <a:p>
            <a:pPr algn="just"/>
            <a:endParaRPr lang="pt-BR" sz="1400" dirty="0"/>
          </a:p>
          <a:p>
            <a:pPr algn="just"/>
            <a:r>
              <a:rPr lang="pt-BR" sz="1400" dirty="0"/>
              <a:t>Art. 10 - O procedimento de licenciamento ambiental obedecerá às seguintes etapas:</a:t>
            </a:r>
          </a:p>
          <a:p>
            <a:pPr algn="just"/>
            <a:endParaRPr lang="pt-BR" sz="1400" dirty="0"/>
          </a:p>
          <a:p>
            <a:pPr algn="just"/>
            <a:r>
              <a:rPr lang="pt-BR" sz="1400" dirty="0"/>
              <a:t>VIII - Deferimento ou indeferimento do pedido de licença, dando-se a devida publicidade.</a:t>
            </a:r>
          </a:p>
          <a:p>
            <a:pPr algn="just"/>
            <a:endParaRPr lang="pt-BR" sz="1400" dirty="0"/>
          </a:p>
          <a:p>
            <a:pPr algn="just"/>
            <a:r>
              <a:rPr lang="pt-BR" sz="1400" dirty="0"/>
              <a:t>(Res. CONAMA 237/97)</a:t>
            </a:r>
          </a:p>
          <a:p>
            <a:pPr algn="just"/>
            <a:endParaRPr lang="pt-BR" dirty="0"/>
          </a:p>
        </p:txBody>
      </p:sp>
    </p:spTree>
    <p:extLst>
      <p:ext uri="{BB962C8B-B14F-4D97-AF65-F5344CB8AC3E}">
        <p14:creationId xmlns:p14="http://schemas.microsoft.com/office/powerpoint/2010/main" val="1089512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E19E64BC-BA58-4E4A-9CCF-151C98A859D1}"/>
              </a:ext>
            </a:extLst>
          </p:cNvPr>
          <p:cNvSpPr txBox="1"/>
          <p:nvPr/>
        </p:nvSpPr>
        <p:spPr>
          <a:xfrm>
            <a:off x="899592" y="1772816"/>
            <a:ext cx="7488832" cy="5078313"/>
          </a:xfrm>
          <a:prstGeom prst="rect">
            <a:avLst/>
          </a:prstGeom>
          <a:noFill/>
        </p:spPr>
        <p:txBody>
          <a:bodyPr wrap="square" rtlCol="0">
            <a:spAutoFit/>
          </a:bodyPr>
          <a:lstStyle/>
          <a:p>
            <a:pPr algn="just"/>
            <a:r>
              <a:rPr lang="pt-BR" dirty="0"/>
              <a:t>Averbações decorrentes de processo administrativo de imposição de sanções administrativas ambientais:</a:t>
            </a:r>
          </a:p>
          <a:p>
            <a:endParaRPr lang="pt-BR" dirty="0"/>
          </a:p>
          <a:p>
            <a:endParaRPr lang="pt-BR" dirty="0"/>
          </a:p>
          <a:p>
            <a:pPr algn="just"/>
            <a:r>
              <a:rPr lang="pt-BR" dirty="0"/>
              <a:t>Previsão de sanções de embargo e demolição de obra e restritivas de direitos (Lei nº 9.605/98 – Decreto nº 6.514/08)</a:t>
            </a:r>
          </a:p>
          <a:p>
            <a:pPr algn="just"/>
            <a:endParaRPr lang="pt-BR" dirty="0"/>
          </a:p>
          <a:p>
            <a:pPr algn="just"/>
            <a:r>
              <a:rPr lang="pt-BR" dirty="0"/>
              <a:t>Regra geral – notificação pessoal</a:t>
            </a:r>
          </a:p>
          <a:p>
            <a:pPr algn="just"/>
            <a:endParaRPr lang="pt-BR" dirty="0"/>
          </a:p>
          <a:p>
            <a:pPr algn="just"/>
            <a:r>
              <a:rPr lang="pt-BR" dirty="0"/>
              <a:t>Havendo conciliação, “o termo de conciliação ambiental será publicado no sítio eletrônico do órgão ou da entidade da administração pública federal ambiental, no prazo de dez dias, contado da data de sua realização”.</a:t>
            </a:r>
          </a:p>
          <a:p>
            <a:pPr algn="just"/>
            <a:endParaRPr lang="pt-BR" dirty="0"/>
          </a:p>
          <a:p>
            <a:pPr algn="just"/>
            <a:r>
              <a:rPr lang="pt-BR" dirty="0"/>
              <a:t>Se houver celebração de termo de compromisso, “os extratos dos termos de compromisso celebrados serão publicados no Diário Oficial da União”.</a:t>
            </a:r>
          </a:p>
          <a:p>
            <a:pPr algn="just"/>
            <a:endParaRPr lang="pt-BR" dirty="0"/>
          </a:p>
        </p:txBody>
      </p:sp>
    </p:spTree>
    <p:extLst>
      <p:ext uri="{BB962C8B-B14F-4D97-AF65-F5344CB8AC3E}">
        <p14:creationId xmlns:p14="http://schemas.microsoft.com/office/powerpoint/2010/main" val="2331211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1E57E6C3-6C16-46C4-8AF0-A28154372398}"/>
              </a:ext>
            </a:extLst>
          </p:cNvPr>
          <p:cNvSpPr txBox="1"/>
          <p:nvPr/>
        </p:nvSpPr>
        <p:spPr>
          <a:xfrm>
            <a:off x="755576" y="1844824"/>
            <a:ext cx="7704856" cy="4524315"/>
          </a:xfrm>
          <a:prstGeom prst="rect">
            <a:avLst/>
          </a:prstGeom>
          <a:noFill/>
        </p:spPr>
        <p:txBody>
          <a:bodyPr wrap="square" rtlCol="0">
            <a:spAutoFit/>
          </a:bodyPr>
          <a:lstStyle/>
          <a:p>
            <a:r>
              <a:rPr lang="pt-BR" dirty="0"/>
              <a:t>Averbações decorrentes da Lei 12.651/12:</a:t>
            </a:r>
          </a:p>
          <a:p>
            <a:endParaRPr lang="pt-BR" dirty="0"/>
          </a:p>
          <a:p>
            <a:endParaRPr lang="pt-BR" dirty="0"/>
          </a:p>
          <a:p>
            <a:r>
              <a:rPr lang="pt-BR" dirty="0"/>
              <a:t> - Especialização da reserva legal (registro no CAR x averbação do CAR na matrícula x averbação da descrição na matrícula)</a:t>
            </a:r>
          </a:p>
          <a:p>
            <a:endParaRPr lang="pt-BR" dirty="0"/>
          </a:p>
          <a:p>
            <a:r>
              <a:rPr lang="pt-BR" dirty="0"/>
              <a:t> - Áreas de Preservação Permanente do art. 6º</a:t>
            </a:r>
          </a:p>
          <a:p>
            <a:endParaRPr lang="pt-BR" dirty="0"/>
          </a:p>
          <a:p>
            <a:endParaRPr lang="pt-BR" dirty="0"/>
          </a:p>
          <a:p>
            <a:r>
              <a:rPr lang="pt-BR" dirty="0"/>
              <a:t>Espaços territoriais especialmente protegidos:</a:t>
            </a:r>
          </a:p>
          <a:p>
            <a:endParaRPr lang="pt-BR" dirty="0"/>
          </a:p>
          <a:p>
            <a:r>
              <a:rPr lang="pt-BR" dirty="0"/>
              <a:t> - Servidão ambiental (Lei 6.938/81, art. 9º-A, p. 4º)</a:t>
            </a:r>
          </a:p>
          <a:p>
            <a:endParaRPr lang="pt-BR" dirty="0"/>
          </a:p>
          <a:p>
            <a:r>
              <a:rPr lang="pt-BR" dirty="0"/>
              <a:t> - Reserva Particular do Patrimônio Natural (Lei nº 9.985/00, art. 21, p. 1º)</a:t>
            </a:r>
          </a:p>
          <a:p>
            <a:endParaRPr lang="pt-BR" dirty="0"/>
          </a:p>
          <a:p>
            <a:endParaRPr lang="pt-BR" dirty="0"/>
          </a:p>
        </p:txBody>
      </p:sp>
    </p:spTree>
    <p:extLst>
      <p:ext uri="{BB962C8B-B14F-4D97-AF65-F5344CB8AC3E}">
        <p14:creationId xmlns:p14="http://schemas.microsoft.com/office/powerpoint/2010/main" val="2314006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3FF62752-6B0E-48F9-8561-1C7331FE19A8}"/>
              </a:ext>
            </a:extLst>
          </p:cNvPr>
          <p:cNvSpPr txBox="1"/>
          <p:nvPr/>
        </p:nvSpPr>
        <p:spPr>
          <a:xfrm>
            <a:off x="899592" y="1511808"/>
            <a:ext cx="7560840" cy="5355312"/>
          </a:xfrm>
          <a:prstGeom prst="rect">
            <a:avLst/>
          </a:prstGeom>
          <a:noFill/>
        </p:spPr>
        <p:txBody>
          <a:bodyPr wrap="square" rtlCol="0">
            <a:spAutoFit/>
          </a:bodyPr>
          <a:lstStyle/>
          <a:p>
            <a:pPr algn="just"/>
            <a:r>
              <a:rPr lang="pt-BR" dirty="0"/>
              <a:t>Proposição: as restrições administrativas ao direito de propriedade são </a:t>
            </a:r>
            <a:r>
              <a:rPr lang="pt-BR" dirty="0" err="1"/>
              <a:t>inoponíveis</a:t>
            </a:r>
            <a:r>
              <a:rPr lang="pt-BR" dirty="0"/>
              <a:t> a terceiros em relação aos quais não foram originalmente constituídas quando:</a:t>
            </a:r>
          </a:p>
          <a:p>
            <a:pPr algn="just"/>
            <a:endParaRPr lang="pt-BR" dirty="0"/>
          </a:p>
          <a:p>
            <a:pPr algn="just"/>
            <a:r>
              <a:rPr lang="pt-BR" dirty="0"/>
              <a:t>	- houverem sido constituídas em caráter singular; e </a:t>
            </a:r>
          </a:p>
          <a:p>
            <a:pPr algn="just"/>
            <a:endParaRPr lang="pt-BR" dirty="0"/>
          </a:p>
          <a:p>
            <a:pPr algn="just"/>
            <a:r>
              <a:rPr lang="pt-BR" dirty="0"/>
              <a:t>	- tiverem por objeto imóvel (ou imóveis) específicos, reduzindo 	os poderes de uso e fruição do respectivo proprietário.</a:t>
            </a:r>
          </a:p>
          <a:p>
            <a:pPr algn="just"/>
            <a:endParaRPr lang="pt-BR" dirty="0"/>
          </a:p>
          <a:p>
            <a:pPr algn="just"/>
            <a:r>
              <a:rPr lang="pt-BR" dirty="0"/>
              <a:t>Interpretação não conflitante com o art. 2º, p. 2º, da Lei nº 12.651/12 (“as obrigações previstas nesta Lei têm natureza real e são transmitidas ao sucessor, de qualquer natureza, no caso de transferência de domínio ou posse do imóvel rural”)</a:t>
            </a:r>
          </a:p>
          <a:p>
            <a:pPr algn="just"/>
            <a:endParaRPr lang="pt-BR" dirty="0"/>
          </a:p>
          <a:p>
            <a:pPr algn="just"/>
            <a:r>
              <a:rPr lang="pt-BR" dirty="0"/>
              <a:t>O art. 54, III, da Lei nº 13.097/15 criou um requisito de eficácia do ato administrativo criador de restrições e um ônus para a Administração Pública – levar o ato ao registro de imóveis.</a:t>
            </a:r>
          </a:p>
          <a:p>
            <a:pPr algn="just"/>
            <a:endParaRPr lang="pt-BR" dirty="0"/>
          </a:p>
          <a:p>
            <a:pPr algn="just"/>
            <a:r>
              <a:rPr lang="pt-BR" dirty="0"/>
              <a:t>	</a:t>
            </a:r>
          </a:p>
        </p:txBody>
      </p:sp>
    </p:spTree>
    <p:extLst>
      <p:ext uri="{BB962C8B-B14F-4D97-AF65-F5344CB8AC3E}">
        <p14:creationId xmlns:p14="http://schemas.microsoft.com/office/powerpoint/2010/main" val="257697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3151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a16="http://schemas.microsoft.com/office/drawing/2014/main" id="{9B114C79-D2F4-4877-A4AC-5C7C92589938}"/>
              </a:ext>
            </a:extLst>
          </p:cNvPr>
          <p:cNvSpPr txBox="1"/>
          <p:nvPr/>
        </p:nvSpPr>
        <p:spPr>
          <a:xfrm>
            <a:off x="1115616" y="2132856"/>
            <a:ext cx="7200800" cy="4462760"/>
          </a:xfrm>
          <a:prstGeom prst="rect">
            <a:avLst/>
          </a:prstGeom>
          <a:noFill/>
        </p:spPr>
        <p:txBody>
          <a:bodyPr wrap="square" rtlCol="0">
            <a:spAutoFit/>
          </a:bodyPr>
          <a:lstStyle/>
          <a:p>
            <a:pPr algn="ctr"/>
            <a:r>
              <a:rPr lang="pt-BR" sz="2800" b="1" dirty="0"/>
              <a:t>PUBLICIDADE CONSTITUTIVA DE SITUAÇÕES JURÍDICAS AMBIENTAIS E URBANÍSTICAS</a:t>
            </a:r>
          </a:p>
          <a:p>
            <a:pPr algn="ctr"/>
            <a:endParaRPr lang="pt-BR" dirty="0"/>
          </a:p>
          <a:p>
            <a:pPr algn="ctr"/>
            <a:endParaRPr lang="pt-BR" dirty="0"/>
          </a:p>
          <a:p>
            <a:pPr algn="ctr"/>
            <a:r>
              <a:rPr lang="pt-BR" dirty="0"/>
              <a:t>Hipóteses e condições de eficácia perante terceiros</a:t>
            </a:r>
          </a:p>
          <a:p>
            <a:pPr algn="ctr"/>
            <a:endParaRPr lang="pt-BR" dirty="0"/>
          </a:p>
          <a:p>
            <a:pPr algn="ctr"/>
            <a:endParaRPr lang="pt-BR" dirty="0"/>
          </a:p>
          <a:p>
            <a:pPr algn="ctr"/>
            <a:endParaRPr lang="pt-BR" dirty="0"/>
          </a:p>
          <a:p>
            <a:pPr algn="r"/>
            <a:r>
              <a:rPr lang="pt-BR" dirty="0"/>
              <a:t>Fábio Ribeiro dos Santos</a:t>
            </a:r>
          </a:p>
          <a:p>
            <a:pPr algn="r"/>
            <a:endParaRPr lang="pt-BR" dirty="0"/>
          </a:p>
          <a:p>
            <a:pPr algn="r"/>
            <a:r>
              <a:rPr lang="pt-BR" sz="1400" dirty="0"/>
              <a:t>Doutor e mestre em Direito do Estado (Direito Ambiental e Urbanístico) pela Universidade de São Paulo</a:t>
            </a:r>
          </a:p>
          <a:p>
            <a:pPr algn="r"/>
            <a:r>
              <a:rPr lang="pt-BR" sz="1400" dirty="0"/>
              <a:t>Oficial de Registro de Imóveis, Títulos e Documentos e Civil das Pessoas Jurídicas de Campos do Jordão-SP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22139ACD-01F6-4B4E-B817-CB4F9D3F3026}"/>
              </a:ext>
            </a:extLst>
          </p:cNvPr>
          <p:cNvSpPr txBox="1"/>
          <p:nvPr/>
        </p:nvSpPr>
        <p:spPr>
          <a:xfrm>
            <a:off x="1043608" y="2132856"/>
            <a:ext cx="6840760" cy="3416320"/>
          </a:xfrm>
          <a:prstGeom prst="rect">
            <a:avLst/>
          </a:prstGeom>
          <a:noFill/>
        </p:spPr>
        <p:txBody>
          <a:bodyPr wrap="square" rtlCol="0">
            <a:spAutoFit/>
          </a:bodyPr>
          <a:lstStyle/>
          <a:p>
            <a:r>
              <a:rPr lang="pt-BR" dirty="0"/>
              <a:t>Lei nº 13.097/2015, Art. 54, III</a:t>
            </a:r>
          </a:p>
          <a:p>
            <a:endParaRPr lang="pt-BR" dirty="0"/>
          </a:p>
          <a:p>
            <a:endParaRPr lang="pt-BR" dirty="0"/>
          </a:p>
          <a:p>
            <a:pPr algn="just"/>
            <a:r>
              <a:rPr lang="pt-BR" dirty="0"/>
              <a:t>“Os negócios jurídicos que tenham por fim constituir, transferir ou modificar direitos reais sobre imóveis são eficazes em relação a atos jurídicos precedentes as hipóteses em que não tenham sido averbada na matrícula do imóvel as seguintes informações:</a:t>
            </a:r>
          </a:p>
          <a:p>
            <a:pPr algn="just"/>
            <a:endParaRPr lang="pt-BR" dirty="0"/>
          </a:p>
          <a:p>
            <a:pPr algn="just"/>
            <a:r>
              <a:rPr lang="pt-BR" dirty="0"/>
              <a:t>III – averbação de restrição administrativa ou convencional ao gozo de direitos registrados, de indisponibilidade ou de outros ônus quando previstos em lei;”</a:t>
            </a:r>
          </a:p>
          <a:p>
            <a:pPr algn="just"/>
            <a:endParaRPr lang="pt-BR" dirty="0"/>
          </a:p>
        </p:txBody>
      </p:sp>
    </p:spTree>
    <p:extLst>
      <p:ext uri="{BB962C8B-B14F-4D97-AF65-F5344CB8AC3E}">
        <p14:creationId xmlns:p14="http://schemas.microsoft.com/office/powerpoint/2010/main" val="351009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3C1F7D36-CC9C-4ADA-8C09-1D087A92CFC6}"/>
              </a:ext>
            </a:extLst>
          </p:cNvPr>
          <p:cNvSpPr txBox="1"/>
          <p:nvPr/>
        </p:nvSpPr>
        <p:spPr>
          <a:xfrm>
            <a:off x="899592" y="1844824"/>
            <a:ext cx="7704856" cy="4247317"/>
          </a:xfrm>
          <a:prstGeom prst="rect">
            <a:avLst/>
          </a:prstGeom>
          <a:noFill/>
        </p:spPr>
        <p:txBody>
          <a:bodyPr wrap="square" rtlCol="0">
            <a:spAutoFit/>
          </a:bodyPr>
          <a:lstStyle/>
          <a:p>
            <a:r>
              <a:rPr lang="pt-BR" dirty="0"/>
              <a:t>O que é uma restrição administrativa?</a:t>
            </a:r>
          </a:p>
          <a:p>
            <a:endParaRPr lang="pt-BR" dirty="0"/>
          </a:p>
          <a:p>
            <a:endParaRPr lang="pt-BR" dirty="0"/>
          </a:p>
          <a:p>
            <a:pPr algn="just"/>
            <a:r>
              <a:rPr lang="pt-BR" dirty="0"/>
              <a:t>Limitação ao direito de propriedade é “tudo que afete qualquer dos caracteres desse direito”.</a:t>
            </a:r>
          </a:p>
          <a:p>
            <a:pPr algn="just"/>
            <a:endParaRPr lang="pt-BR" dirty="0"/>
          </a:p>
          <a:p>
            <a:pPr algn="just"/>
            <a:r>
              <a:rPr lang="pt-BR" dirty="0"/>
              <a:t>		    Direito Privado</a:t>
            </a:r>
          </a:p>
          <a:p>
            <a:pPr algn="just"/>
            <a:r>
              <a:rPr lang="pt-BR" dirty="0"/>
              <a:t>Limitações </a:t>
            </a:r>
          </a:p>
          <a:p>
            <a:pPr algn="just"/>
            <a:r>
              <a:rPr lang="pt-BR" dirty="0"/>
              <a:t>				     Restrições</a:t>
            </a:r>
          </a:p>
          <a:p>
            <a:pPr algn="just"/>
            <a:r>
              <a:rPr lang="pt-BR" dirty="0"/>
              <a:t>                                 Direito Público      Servidões</a:t>
            </a:r>
          </a:p>
          <a:p>
            <a:pPr algn="just"/>
            <a:r>
              <a:rPr lang="pt-BR" dirty="0"/>
              <a:t>				     Desapropriação </a:t>
            </a:r>
          </a:p>
          <a:p>
            <a:pPr algn="just"/>
            <a:endParaRPr lang="pt-BR" dirty="0"/>
          </a:p>
          <a:p>
            <a:pPr algn="just"/>
            <a:r>
              <a:rPr lang="pt-BR" dirty="0"/>
              <a:t>As restrições afetam o caráter absoluto do direito de propriedade.</a:t>
            </a:r>
          </a:p>
          <a:p>
            <a:pPr algn="just"/>
            <a:endParaRPr lang="pt-BR" dirty="0"/>
          </a:p>
          <a:p>
            <a:pPr algn="just"/>
            <a:r>
              <a:rPr lang="pt-BR" dirty="0"/>
              <a:t>(SILVA, José Afonso da. </a:t>
            </a:r>
            <a:r>
              <a:rPr lang="pt-BR" i="1" dirty="0"/>
              <a:t>Direito Urbanístico Brasileiro</a:t>
            </a:r>
            <a:r>
              <a:rPr lang="pt-BR" dirty="0"/>
              <a:t>)</a:t>
            </a:r>
          </a:p>
        </p:txBody>
      </p:sp>
      <p:sp>
        <p:nvSpPr>
          <p:cNvPr id="3" name="Chave Esquerda 2">
            <a:extLst>
              <a:ext uri="{FF2B5EF4-FFF2-40B4-BE49-F238E27FC236}">
                <a16:creationId xmlns:a16="http://schemas.microsoft.com/office/drawing/2014/main" id="{A87F4AA5-92E1-4D93-ADF1-38215B8E699D}"/>
              </a:ext>
            </a:extLst>
          </p:cNvPr>
          <p:cNvSpPr/>
          <p:nvPr/>
        </p:nvSpPr>
        <p:spPr>
          <a:xfrm>
            <a:off x="2195736" y="3717032"/>
            <a:ext cx="648072" cy="7200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
        <p:nvSpPr>
          <p:cNvPr id="4" name="Chave Esquerda 3">
            <a:extLst>
              <a:ext uri="{FF2B5EF4-FFF2-40B4-BE49-F238E27FC236}">
                <a16:creationId xmlns:a16="http://schemas.microsoft.com/office/drawing/2014/main" id="{B35A8CB2-C460-4B12-9621-FE0D122DDEBC}"/>
              </a:ext>
            </a:extLst>
          </p:cNvPr>
          <p:cNvSpPr/>
          <p:nvPr/>
        </p:nvSpPr>
        <p:spPr>
          <a:xfrm>
            <a:off x="4608004" y="4221088"/>
            <a:ext cx="252028" cy="57606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Tree>
    <p:extLst>
      <p:ext uri="{BB962C8B-B14F-4D97-AF65-F5344CB8AC3E}">
        <p14:creationId xmlns:p14="http://schemas.microsoft.com/office/powerpoint/2010/main" val="347087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F04DB29C-B3C8-4CF5-B5BC-761B2C5BC9A5}"/>
              </a:ext>
            </a:extLst>
          </p:cNvPr>
          <p:cNvSpPr txBox="1"/>
          <p:nvPr/>
        </p:nvSpPr>
        <p:spPr>
          <a:xfrm>
            <a:off x="827584" y="2060848"/>
            <a:ext cx="7416824" cy="3970318"/>
          </a:xfrm>
          <a:prstGeom prst="rect">
            <a:avLst/>
          </a:prstGeom>
          <a:noFill/>
        </p:spPr>
        <p:txBody>
          <a:bodyPr wrap="square" rtlCol="0">
            <a:spAutoFit/>
          </a:bodyPr>
          <a:lstStyle/>
          <a:p>
            <a:r>
              <a:rPr lang="pt-BR" dirty="0"/>
              <a:t>As restrições administrativas decorrem da lei</a:t>
            </a:r>
          </a:p>
          <a:p>
            <a:endParaRPr lang="pt-BR" dirty="0"/>
          </a:p>
          <a:p>
            <a:r>
              <a:rPr lang="pt-BR" dirty="0"/>
              <a:t> - situação de aplicação concreta de determinada previsão legal</a:t>
            </a:r>
          </a:p>
          <a:p>
            <a:endParaRPr lang="pt-BR" dirty="0"/>
          </a:p>
          <a:p>
            <a:r>
              <a:rPr lang="pt-BR" dirty="0"/>
              <a:t> - sujeitas a grau variável de discricionariedade administrativa</a:t>
            </a:r>
          </a:p>
          <a:p>
            <a:endParaRPr lang="pt-BR" dirty="0"/>
          </a:p>
          <a:p>
            <a:r>
              <a:rPr lang="pt-BR" dirty="0"/>
              <a:t> - maior ou menor grau de detalhamento e especificidade na sua aplicação</a:t>
            </a:r>
          </a:p>
          <a:p>
            <a:endParaRPr lang="pt-BR" dirty="0"/>
          </a:p>
          <a:p>
            <a:endParaRPr lang="pt-BR" dirty="0"/>
          </a:p>
          <a:p>
            <a:pPr algn="just"/>
            <a:r>
              <a:rPr lang="pt-BR" dirty="0"/>
              <a:t>Ainda que a restrição administrativa decorra de direta e imediata aplicação do texto de lei, continua sendo “administrativa”.</a:t>
            </a:r>
          </a:p>
          <a:p>
            <a:endParaRPr lang="pt-BR" dirty="0"/>
          </a:p>
          <a:p>
            <a:endParaRPr lang="pt-BR" dirty="0"/>
          </a:p>
        </p:txBody>
      </p:sp>
    </p:spTree>
    <p:extLst>
      <p:ext uri="{BB962C8B-B14F-4D97-AF65-F5344CB8AC3E}">
        <p14:creationId xmlns:p14="http://schemas.microsoft.com/office/powerpoint/2010/main" val="150568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2AB11AA8-6C54-47F8-9C11-2BB23A2C1877}"/>
              </a:ext>
            </a:extLst>
          </p:cNvPr>
          <p:cNvSpPr txBox="1"/>
          <p:nvPr/>
        </p:nvSpPr>
        <p:spPr>
          <a:xfrm>
            <a:off x="611560" y="1412776"/>
            <a:ext cx="7920880" cy="6186309"/>
          </a:xfrm>
          <a:prstGeom prst="rect">
            <a:avLst/>
          </a:prstGeom>
          <a:noFill/>
        </p:spPr>
        <p:txBody>
          <a:bodyPr wrap="square" rtlCol="0">
            <a:spAutoFit/>
          </a:bodyPr>
          <a:lstStyle/>
          <a:p>
            <a:r>
              <a:rPr lang="pt-BR" dirty="0"/>
              <a:t>Relações administrativas de sujeição geral</a:t>
            </a:r>
          </a:p>
          <a:p>
            <a:endParaRPr lang="pt-BR" dirty="0"/>
          </a:p>
          <a:p>
            <a:pPr algn="just"/>
            <a:r>
              <a:rPr lang="pt-BR" dirty="0"/>
              <a:t>“Quando os particulares atuam no campo privado, submetem-se apenas a vínculo genérico com o Estado, caracterizado pelo poder deste, através de lei, regulamentar as atividades privadas” (SUNDFELD, Carlos Ari. </a:t>
            </a:r>
            <a:r>
              <a:rPr lang="pt-BR" i="1" dirty="0"/>
              <a:t>Direito Administrativo Ordenador</a:t>
            </a:r>
            <a:r>
              <a:rPr lang="pt-BR" dirty="0"/>
              <a:t>).</a:t>
            </a:r>
          </a:p>
          <a:p>
            <a:endParaRPr lang="pt-BR" dirty="0"/>
          </a:p>
          <a:p>
            <a:r>
              <a:rPr lang="pt-BR" dirty="0"/>
              <a:t>Constituição:</a:t>
            </a:r>
          </a:p>
          <a:p>
            <a:endParaRPr lang="pt-BR" dirty="0"/>
          </a:p>
          <a:p>
            <a:r>
              <a:rPr lang="pt-BR" dirty="0"/>
              <a:t>	- art. 174: Estado como “agente normativo e regulador da atividade econômica”</a:t>
            </a:r>
          </a:p>
          <a:p>
            <a:endParaRPr lang="pt-BR" dirty="0"/>
          </a:p>
          <a:p>
            <a:r>
              <a:rPr lang="pt-BR" dirty="0"/>
              <a:t>	- art. 182: Plano Diretor como expressão da política de desenvolvimento urbano</a:t>
            </a:r>
          </a:p>
          <a:p>
            <a:endParaRPr lang="pt-BR" dirty="0"/>
          </a:p>
          <a:p>
            <a:r>
              <a:rPr lang="pt-BR" dirty="0"/>
              <a:t>	- art. 186: Função social da propriedade rural</a:t>
            </a:r>
          </a:p>
          <a:p>
            <a:endParaRPr lang="pt-BR" dirty="0"/>
          </a:p>
          <a:p>
            <a:r>
              <a:rPr lang="pt-BR" dirty="0"/>
              <a:t>	- art. 225, p. 1º: Incumbências do Poder Público para efetividade do direito ao meio ambiente ecologicamente equilibrado</a:t>
            </a:r>
          </a:p>
          <a:p>
            <a:endParaRPr lang="pt-BR" dirty="0"/>
          </a:p>
          <a:p>
            <a:endParaRPr lang="pt-BR" dirty="0"/>
          </a:p>
          <a:p>
            <a:endParaRPr lang="pt-BR" dirty="0"/>
          </a:p>
        </p:txBody>
      </p:sp>
    </p:spTree>
    <p:extLst>
      <p:ext uri="{BB962C8B-B14F-4D97-AF65-F5344CB8AC3E}">
        <p14:creationId xmlns:p14="http://schemas.microsoft.com/office/powerpoint/2010/main" val="3685132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0FE1FC9F-0F95-4385-91F6-93F58FEF8373}"/>
              </a:ext>
            </a:extLst>
          </p:cNvPr>
          <p:cNvSpPr txBox="1"/>
          <p:nvPr/>
        </p:nvSpPr>
        <p:spPr>
          <a:xfrm>
            <a:off x="971600" y="1916832"/>
            <a:ext cx="7488832" cy="4247317"/>
          </a:xfrm>
          <a:prstGeom prst="rect">
            <a:avLst/>
          </a:prstGeom>
          <a:noFill/>
        </p:spPr>
        <p:txBody>
          <a:bodyPr wrap="square" rtlCol="0">
            <a:spAutoFit/>
          </a:bodyPr>
          <a:lstStyle/>
          <a:p>
            <a:r>
              <a:rPr lang="pt-BR" dirty="0"/>
              <a:t>Como fica a publicidade registral nos casos de regulação geral?</a:t>
            </a:r>
          </a:p>
          <a:p>
            <a:r>
              <a:rPr lang="pt-BR" dirty="0"/>
              <a:t>			</a:t>
            </a:r>
          </a:p>
          <a:p>
            <a:r>
              <a:rPr lang="pt-BR" dirty="0"/>
              <a:t>			   Regulação</a:t>
            </a:r>
          </a:p>
          <a:p>
            <a:r>
              <a:rPr lang="pt-BR" dirty="0"/>
              <a:t>                      (imposição de restrições administrativas)</a:t>
            </a:r>
          </a:p>
          <a:p>
            <a:endParaRPr lang="pt-BR" dirty="0"/>
          </a:p>
          <a:p>
            <a:endParaRPr lang="pt-BR" dirty="0"/>
          </a:p>
          <a:p>
            <a:r>
              <a:rPr lang="pt-BR" dirty="0"/>
              <a:t>	</a:t>
            </a:r>
          </a:p>
          <a:p>
            <a:endParaRPr lang="pt-BR" dirty="0"/>
          </a:p>
          <a:p>
            <a:r>
              <a:rPr lang="pt-BR" dirty="0"/>
              <a:t>	Transmitente 	                             Adquirente</a:t>
            </a:r>
          </a:p>
          <a:p>
            <a:r>
              <a:rPr lang="pt-BR" dirty="0"/>
              <a:t>                                                imóvel</a:t>
            </a:r>
          </a:p>
          <a:p>
            <a:endParaRPr lang="pt-BR" dirty="0"/>
          </a:p>
          <a:p>
            <a:r>
              <a:rPr lang="pt-BR" dirty="0"/>
              <a:t>                                                 </a:t>
            </a:r>
          </a:p>
          <a:p>
            <a:endParaRPr lang="pt-BR" dirty="0"/>
          </a:p>
          <a:p>
            <a:endParaRPr lang="pt-BR" dirty="0"/>
          </a:p>
          <a:p>
            <a:endParaRPr lang="pt-BR" dirty="0"/>
          </a:p>
        </p:txBody>
      </p:sp>
      <p:sp>
        <p:nvSpPr>
          <p:cNvPr id="3" name="Seta: para a Direita 2">
            <a:extLst>
              <a:ext uri="{FF2B5EF4-FFF2-40B4-BE49-F238E27FC236}">
                <a16:creationId xmlns:a16="http://schemas.microsoft.com/office/drawing/2014/main" id="{73B9BB15-DFE8-4842-BC80-22DBC2523CC5}"/>
              </a:ext>
            </a:extLst>
          </p:cNvPr>
          <p:cNvSpPr/>
          <p:nvPr/>
        </p:nvSpPr>
        <p:spPr>
          <a:xfrm>
            <a:off x="3635896" y="4293096"/>
            <a:ext cx="1728192"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Retângulo 3">
            <a:extLst>
              <a:ext uri="{FF2B5EF4-FFF2-40B4-BE49-F238E27FC236}">
                <a16:creationId xmlns:a16="http://schemas.microsoft.com/office/drawing/2014/main" id="{6CA73969-2FEF-44DB-BDE8-6B1DF4607B9B}"/>
              </a:ext>
            </a:extLst>
          </p:cNvPr>
          <p:cNvSpPr/>
          <p:nvPr/>
        </p:nvSpPr>
        <p:spPr>
          <a:xfrm>
            <a:off x="1691680" y="3818902"/>
            <a:ext cx="5616624" cy="122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Seta: para Baixo 4">
            <a:extLst>
              <a:ext uri="{FF2B5EF4-FFF2-40B4-BE49-F238E27FC236}">
                <a16:creationId xmlns:a16="http://schemas.microsoft.com/office/drawing/2014/main" id="{570DBDB1-13DF-4B96-B45F-E5A3E8FF6C85}"/>
              </a:ext>
            </a:extLst>
          </p:cNvPr>
          <p:cNvSpPr/>
          <p:nvPr/>
        </p:nvSpPr>
        <p:spPr>
          <a:xfrm>
            <a:off x="4319972" y="3143052"/>
            <a:ext cx="360040"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7" name="Conector de Seta Reta 6">
            <a:extLst>
              <a:ext uri="{FF2B5EF4-FFF2-40B4-BE49-F238E27FC236}">
                <a16:creationId xmlns:a16="http://schemas.microsoft.com/office/drawing/2014/main" id="{690E42D4-BB7E-4AC2-AF91-060E319058B7}"/>
              </a:ext>
            </a:extLst>
          </p:cNvPr>
          <p:cNvCxnSpPr/>
          <p:nvPr/>
        </p:nvCxnSpPr>
        <p:spPr>
          <a:xfrm flipH="1">
            <a:off x="2915816" y="3143052"/>
            <a:ext cx="1080120" cy="8620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de Seta Reta 8">
            <a:extLst>
              <a:ext uri="{FF2B5EF4-FFF2-40B4-BE49-F238E27FC236}">
                <a16:creationId xmlns:a16="http://schemas.microsoft.com/office/drawing/2014/main" id="{80183F55-EBF7-47E4-A99D-6853E7EE9F6E}"/>
              </a:ext>
            </a:extLst>
          </p:cNvPr>
          <p:cNvCxnSpPr/>
          <p:nvPr/>
        </p:nvCxnSpPr>
        <p:spPr>
          <a:xfrm>
            <a:off x="5004048" y="3143052"/>
            <a:ext cx="1026114" cy="8974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805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ixaDeTexto 1">
            <a:extLst>
              <a:ext uri="{FF2B5EF4-FFF2-40B4-BE49-F238E27FC236}">
                <a16:creationId xmlns:a16="http://schemas.microsoft.com/office/drawing/2014/main" id="{22BA2C89-B574-4401-9D0C-B28B5967210B}"/>
              </a:ext>
            </a:extLst>
          </p:cNvPr>
          <p:cNvSpPr txBox="1"/>
          <p:nvPr/>
        </p:nvSpPr>
        <p:spPr>
          <a:xfrm>
            <a:off x="755576" y="1916832"/>
            <a:ext cx="7632848" cy="4801314"/>
          </a:xfrm>
          <a:prstGeom prst="rect">
            <a:avLst/>
          </a:prstGeom>
          <a:noFill/>
        </p:spPr>
        <p:txBody>
          <a:bodyPr wrap="square" rtlCol="0">
            <a:spAutoFit/>
          </a:bodyPr>
          <a:lstStyle/>
          <a:p>
            <a:pPr algn="just"/>
            <a:r>
              <a:rPr lang="pt-BR" dirty="0"/>
              <a:t>Distinção entre atos administrativos gerais e individuais quanto à forma de sua publicidade e sua eficácia</a:t>
            </a:r>
          </a:p>
          <a:p>
            <a:pPr algn="just"/>
            <a:endParaRPr lang="pt-BR" dirty="0"/>
          </a:p>
          <a:p>
            <a:pPr algn="just"/>
            <a:r>
              <a:rPr lang="pt-BR" dirty="0"/>
              <a:t> - para um ato geral (“regulamentar”)           publicação em Diário Oficial</a:t>
            </a:r>
          </a:p>
          <a:p>
            <a:pPr algn="just"/>
            <a:endParaRPr lang="pt-BR" dirty="0"/>
          </a:p>
          <a:p>
            <a:pPr algn="just"/>
            <a:r>
              <a:rPr lang="pt-BR" dirty="0"/>
              <a:t> - para um ato individual               notificação à pessoa interessada</a:t>
            </a:r>
          </a:p>
          <a:p>
            <a:pPr algn="just"/>
            <a:endParaRPr lang="pt-BR" dirty="0"/>
          </a:p>
          <a:p>
            <a:pPr algn="just"/>
            <a:r>
              <a:rPr lang="pt-BR" dirty="0"/>
              <a:t>“Em certas hipóteses onde a decisão individual produz efeitos não apenas em relação ao interessado mas também em relação a terceiros, uma medida mais ampla de publicidade destinada à informação destes últimos deve ser prevista”. (MORAND-DEVILLER, Jacqueline. </a:t>
            </a:r>
            <a:r>
              <a:rPr lang="pt-BR" i="1" dirty="0" err="1"/>
              <a:t>Cours</a:t>
            </a:r>
            <a:r>
              <a:rPr lang="pt-BR" i="1" dirty="0"/>
              <a:t> de </a:t>
            </a:r>
            <a:r>
              <a:rPr lang="pt-BR" i="1" dirty="0" err="1"/>
              <a:t>Droit</a:t>
            </a:r>
            <a:r>
              <a:rPr lang="pt-BR" i="1" dirty="0"/>
              <a:t> </a:t>
            </a:r>
            <a:r>
              <a:rPr lang="pt-BR" i="1" dirty="0" err="1"/>
              <a:t>Administratif</a:t>
            </a:r>
            <a:r>
              <a:rPr lang="pt-BR" dirty="0"/>
              <a:t>)</a:t>
            </a:r>
          </a:p>
          <a:p>
            <a:pPr algn="just"/>
            <a:endParaRPr lang="pt-BR" dirty="0"/>
          </a:p>
          <a:p>
            <a:pPr algn="just"/>
            <a:endParaRPr lang="pt-BR" dirty="0"/>
          </a:p>
          <a:p>
            <a:pPr algn="just"/>
            <a:endParaRPr lang="pt-BR" dirty="0"/>
          </a:p>
          <a:p>
            <a:pPr algn="just"/>
            <a:endParaRPr lang="pt-BR" dirty="0"/>
          </a:p>
          <a:p>
            <a:pPr algn="just"/>
            <a:endParaRPr lang="pt-BR" dirty="0"/>
          </a:p>
        </p:txBody>
      </p:sp>
      <p:sp>
        <p:nvSpPr>
          <p:cNvPr id="3" name="Seta: para a Direita 2">
            <a:extLst>
              <a:ext uri="{FF2B5EF4-FFF2-40B4-BE49-F238E27FC236}">
                <a16:creationId xmlns:a16="http://schemas.microsoft.com/office/drawing/2014/main" id="{EF9C725D-9520-4907-931A-449A95F171E7}"/>
              </a:ext>
            </a:extLst>
          </p:cNvPr>
          <p:cNvSpPr/>
          <p:nvPr/>
        </p:nvSpPr>
        <p:spPr>
          <a:xfrm>
            <a:off x="4716016" y="2924944"/>
            <a:ext cx="43204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Seta: para a Direita 3">
            <a:extLst>
              <a:ext uri="{FF2B5EF4-FFF2-40B4-BE49-F238E27FC236}">
                <a16:creationId xmlns:a16="http://schemas.microsoft.com/office/drawing/2014/main" id="{F8B9DFBC-B915-434D-B795-1E945A16AC7E}"/>
              </a:ext>
            </a:extLst>
          </p:cNvPr>
          <p:cNvSpPr/>
          <p:nvPr/>
        </p:nvSpPr>
        <p:spPr>
          <a:xfrm>
            <a:off x="3491880" y="3429000"/>
            <a:ext cx="57606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529545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a:extLst>
              <a:ext uri="{FF2B5EF4-FFF2-40B4-BE49-F238E27FC236}">
                <a16:creationId xmlns:a16="http://schemas.microsoft.com/office/drawing/2014/main" id="{F1C4E178-4982-43C6-86C7-9179BB432C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a16="http://schemas.microsoft.com/office/drawing/2014/main" id="{0E5D5B04-EF69-4126-AA85-9D73C3255635}"/>
              </a:ext>
            </a:extLst>
          </p:cNvPr>
          <p:cNvSpPr txBox="1"/>
          <p:nvPr/>
        </p:nvSpPr>
        <p:spPr>
          <a:xfrm>
            <a:off x="971600" y="1916832"/>
            <a:ext cx="7272808" cy="4616648"/>
          </a:xfrm>
          <a:prstGeom prst="rect">
            <a:avLst/>
          </a:prstGeom>
          <a:noFill/>
        </p:spPr>
        <p:txBody>
          <a:bodyPr wrap="square" rtlCol="0">
            <a:spAutoFit/>
          </a:bodyPr>
          <a:lstStyle/>
          <a:p>
            <a:r>
              <a:rPr lang="pt-BR" dirty="0"/>
              <a:t>Publicidade no caso de restrições individuais</a:t>
            </a:r>
          </a:p>
          <a:p>
            <a:endParaRPr lang="pt-BR" dirty="0"/>
          </a:p>
          <a:p>
            <a:endParaRPr lang="pt-BR" dirty="0"/>
          </a:p>
          <a:p>
            <a:r>
              <a:rPr lang="pt-BR" dirty="0"/>
              <a:t> 			Regulação</a:t>
            </a:r>
          </a:p>
          <a:p>
            <a:r>
              <a:rPr lang="pt-BR" dirty="0"/>
              <a:t>                      (imposição de restrições administrativas)</a:t>
            </a:r>
          </a:p>
          <a:p>
            <a:endParaRPr lang="pt-BR" dirty="0"/>
          </a:p>
          <a:p>
            <a:endParaRPr lang="pt-BR" dirty="0"/>
          </a:p>
          <a:p>
            <a:r>
              <a:rPr lang="pt-BR" dirty="0"/>
              <a:t>	</a:t>
            </a:r>
          </a:p>
          <a:p>
            <a:endParaRPr lang="pt-BR" dirty="0"/>
          </a:p>
          <a:p>
            <a:r>
              <a:rPr lang="pt-BR" dirty="0"/>
              <a:t>	Transmitente 	                             Adquirente</a:t>
            </a:r>
          </a:p>
          <a:p>
            <a:r>
              <a:rPr lang="pt-BR" dirty="0"/>
              <a:t>                                                imóvel</a:t>
            </a:r>
          </a:p>
          <a:p>
            <a:endParaRPr lang="pt-BR" dirty="0"/>
          </a:p>
          <a:p>
            <a:r>
              <a:rPr lang="pt-BR" dirty="0"/>
              <a:t>                                                 </a:t>
            </a:r>
          </a:p>
          <a:p>
            <a:r>
              <a:rPr lang="pt-BR" dirty="0"/>
              <a:t>				</a:t>
            </a:r>
            <a:r>
              <a:rPr lang="pt-BR" sz="1400" dirty="0"/>
              <a:t>Como transferir os efeitos do ato 					administrativo individual a terceiro em 				relação a qual não foi produzido?</a:t>
            </a:r>
          </a:p>
          <a:p>
            <a:r>
              <a:rPr lang="pt-BR" sz="1400" dirty="0"/>
              <a:t>				Art. 54, III, da Lei 13.097/05</a:t>
            </a:r>
          </a:p>
        </p:txBody>
      </p:sp>
      <p:sp>
        <p:nvSpPr>
          <p:cNvPr id="4" name="Seta: para a Direita 3">
            <a:extLst>
              <a:ext uri="{FF2B5EF4-FFF2-40B4-BE49-F238E27FC236}">
                <a16:creationId xmlns:a16="http://schemas.microsoft.com/office/drawing/2014/main" id="{656DF29E-ADF6-44F5-ABFE-DBB3A163BD8E}"/>
              </a:ext>
            </a:extLst>
          </p:cNvPr>
          <p:cNvSpPr/>
          <p:nvPr/>
        </p:nvSpPr>
        <p:spPr>
          <a:xfrm>
            <a:off x="3635896" y="4509120"/>
            <a:ext cx="1728192" cy="117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Retângulo 4">
            <a:extLst>
              <a:ext uri="{FF2B5EF4-FFF2-40B4-BE49-F238E27FC236}">
                <a16:creationId xmlns:a16="http://schemas.microsoft.com/office/drawing/2014/main" id="{CEDCD816-CA7D-4C13-B90B-E2350CEC923D}"/>
              </a:ext>
            </a:extLst>
          </p:cNvPr>
          <p:cNvSpPr/>
          <p:nvPr/>
        </p:nvSpPr>
        <p:spPr>
          <a:xfrm>
            <a:off x="1475656" y="4149080"/>
            <a:ext cx="3384376"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7" name="Conector de Seta Reta 6">
            <a:extLst>
              <a:ext uri="{FF2B5EF4-FFF2-40B4-BE49-F238E27FC236}">
                <a16:creationId xmlns:a16="http://schemas.microsoft.com/office/drawing/2014/main" id="{651D5658-DC77-441C-A442-E1EF8EBD9652}"/>
              </a:ext>
            </a:extLst>
          </p:cNvPr>
          <p:cNvCxnSpPr/>
          <p:nvPr/>
        </p:nvCxnSpPr>
        <p:spPr>
          <a:xfrm flipH="1">
            <a:off x="2987824" y="3356992"/>
            <a:ext cx="936104" cy="10081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Seta: para Baixo 7">
            <a:extLst>
              <a:ext uri="{FF2B5EF4-FFF2-40B4-BE49-F238E27FC236}">
                <a16:creationId xmlns:a16="http://schemas.microsoft.com/office/drawing/2014/main" id="{92008FEA-4AF7-4D84-82DB-A613AF311C3B}"/>
              </a:ext>
            </a:extLst>
          </p:cNvPr>
          <p:cNvSpPr/>
          <p:nvPr/>
        </p:nvSpPr>
        <p:spPr>
          <a:xfrm>
            <a:off x="4211960" y="3573016"/>
            <a:ext cx="7200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Seta: para a Direita 8">
            <a:extLst>
              <a:ext uri="{FF2B5EF4-FFF2-40B4-BE49-F238E27FC236}">
                <a16:creationId xmlns:a16="http://schemas.microsoft.com/office/drawing/2014/main" id="{9C0CB34B-550C-47A6-B291-B9FD4D3B09AC}"/>
              </a:ext>
            </a:extLst>
          </p:cNvPr>
          <p:cNvSpPr/>
          <p:nvPr/>
        </p:nvSpPr>
        <p:spPr>
          <a:xfrm>
            <a:off x="4572000" y="5445224"/>
            <a:ext cx="1656184" cy="72008"/>
          </a:xfrm>
          <a:prstGeom prst="rightArrow">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Seta: para Cima 10">
            <a:extLst>
              <a:ext uri="{FF2B5EF4-FFF2-40B4-BE49-F238E27FC236}">
                <a16:creationId xmlns:a16="http://schemas.microsoft.com/office/drawing/2014/main" id="{B7DA43BF-E8C7-41DD-B671-57768107C416}"/>
              </a:ext>
            </a:extLst>
          </p:cNvPr>
          <p:cNvSpPr/>
          <p:nvPr/>
        </p:nvSpPr>
        <p:spPr>
          <a:xfrm>
            <a:off x="6228184" y="4797152"/>
            <a:ext cx="45719" cy="576064"/>
          </a:xfrm>
          <a:prstGeom prst="up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634286747"/>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3364</TotalTime>
  <Words>1023</Words>
  <Application>Microsoft Office PowerPoint</Application>
  <PresentationFormat>Apresentação na tela (4:3)</PresentationFormat>
  <Paragraphs>141</Paragraphs>
  <Slides>14</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14</vt:i4>
      </vt:variant>
    </vt:vector>
  </HeadingPairs>
  <TitlesOfParts>
    <vt:vector size="17" baseType="lpstr">
      <vt:lpstr>Arial</vt:lpstr>
      <vt:lpstr>Calibri</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USUARIO</dc:creator>
  <cp:lastModifiedBy>Fábio Ribeiro dos Santos</cp:lastModifiedBy>
  <cp:revision>34</cp:revision>
  <dcterms:created xsi:type="dcterms:W3CDTF">2016-07-22T14:42:14Z</dcterms:created>
  <dcterms:modified xsi:type="dcterms:W3CDTF">2019-11-12T10:17:42Z</dcterms:modified>
</cp:coreProperties>
</file>