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9" r:id="rId6"/>
    <p:sldId id="261" r:id="rId7"/>
    <p:sldId id="262" r:id="rId8"/>
    <p:sldId id="263" r:id="rId9"/>
    <p:sldId id="272" r:id="rId10"/>
    <p:sldId id="267" r:id="rId11"/>
    <p:sldId id="268" r:id="rId12"/>
    <p:sldId id="266" r:id="rId13"/>
    <p:sldId id="270" r:id="rId14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84"/>
  </p:normalViewPr>
  <p:slideViewPr>
    <p:cSldViewPr snapToGrid="0" snapToObjects="1">
      <p:cViewPr varScale="1">
        <p:scale>
          <a:sx n="78" d="100"/>
          <a:sy n="78" d="100"/>
        </p:scale>
        <p:origin x="432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E89D3F-9ACA-4AD2-BA07-7FDF55F720B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69D5FB6D-039A-4E7F-B55F-871430F9BD51}">
      <dgm:prSet custT="1"/>
      <dgm:spPr/>
      <dgm:t>
        <a:bodyPr/>
        <a:lstStyle/>
        <a:p>
          <a:r>
            <a:rPr lang="pt-BR" sz="2200" b="1" dirty="0">
              <a:latin typeface="Arial" panose="020B0604020202020204" pitchFamily="34" charset="0"/>
              <a:cs typeface="Arial" panose="020B0604020202020204" pitchFamily="34" charset="0"/>
            </a:rPr>
            <a:t>Não afetará somente as grandes empresas de tecnologia. </a:t>
          </a:r>
          <a:endParaRPr lang="en-US" sz="2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0D1AB4-855E-4CBC-AC3C-323C2B048D8E}" type="parTrans" cxnId="{4FDFCD6A-9DFA-4BA2-8717-016B99EA4271}">
      <dgm:prSet/>
      <dgm:spPr/>
      <dgm:t>
        <a:bodyPr/>
        <a:lstStyle/>
        <a:p>
          <a:endParaRPr lang="en-US"/>
        </a:p>
      </dgm:t>
    </dgm:pt>
    <dgm:pt modelId="{E41DD6D0-97F6-4A7B-B94C-EA37F4ED9E50}" type="sibTrans" cxnId="{4FDFCD6A-9DFA-4BA2-8717-016B99EA4271}">
      <dgm:prSet/>
      <dgm:spPr/>
      <dgm:t>
        <a:bodyPr/>
        <a:lstStyle/>
        <a:p>
          <a:endParaRPr lang="en-US"/>
        </a:p>
      </dgm:t>
    </dgm:pt>
    <dgm:pt modelId="{EDF1DF61-A2DF-4FBA-9B5F-DD57CFE68A75}">
      <dgm:prSet custT="1"/>
      <dgm:spPr/>
      <dgm:t>
        <a:bodyPr/>
        <a:lstStyle/>
        <a:p>
          <a:r>
            <a:rPr lang="pt-BR" sz="2200" b="1" dirty="0">
              <a:latin typeface="Arial" panose="020B0604020202020204" pitchFamily="34" charset="0"/>
              <a:cs typeface="Arial" panose="020B0604020202020204" pitchFamily="34" charset="0"/>
            </a:rPr>
            <a:t>Impactará todos os setores da economia nacional. </a:t>
          </a:r>
          <a:endParaRPr lang="en-US" sz="2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CB5343-5FF4-4EC2-8087-0D14EA2BD068}" type="parTrans" cxnId="{92367A10-5D79-44E1-A389-E169FEF3F0C9}">
      <dgm:prSet/>
      <dgm:spPr/>
      <dgm:t>
        <a:bodyPr/>
        <a:lstStyle/>
        <a:p>
          <a:endParaRPr lang="en-US"/>
        </a:p>
      </dgm:t>
    </dgm:pt>
    <dgm:pt modelId="{196F798C-5A0E-4F5A-97BB-513C87EFDA26}" type="sibTrans" cxnId="{92367A10-5D79-44E1-A389-E169FEF3F0C9}">
      <dgm:prSet/>
      <dgm:spPr/>
      <dgm:t>
        <a:bodyPr/>
        <a:lstStyle/>
        <a:p>
          <a:endParaRPr lang="en-US"/>
        </a:p>
      </dgm:t>
    </dgm:pt>
    <dgm:pt modelId="{18FDFF8E-6270-4F9D-B7A3-7ED4A303E604}">
      <dgm:prSet custT="1"/>
      <dgm:spPr/>
      <dgm:t>
        <a:bodyPr/>
        <a:lstStyle/>
        <a:p>
          <a:r>
            <a:rPr lang="pt-BR" sz="2000" b="1" dirty="0">
              <a:latin typeface="Arial" panose="020B0604020202020204" pitchFamily="34" charset="0"/>
              <a:cs typeface="Arial" panose="020B0604020202020204" pitchFamily="34" charset="0"/>
            </a:rPr>
            <a:t>Envolve o tratamento de dados pessoais, por pessoa física ou por pessoa jurídica, inclusive pelo Poder Público.</a:t>
          </a:r>
          <a:r>
            <a:rPr lang="pt-BR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214CEB-0556-43B7-9D58-7F9EDD97F135}" type="parTrans" cxnId="{5ECED86C-6619-4E27-8153-4D414D446761}">
      <dgm:prSet/>
      <dgm:spPr/>
      <dgm:t>
        <a:bodyPr/>
        <a:lstStyle/>
        <a:p>
          <a:endParaRPr lang="en-US"/>
        </a:p>
      </dgm:t>
    </dgm:pt>
    <dgm:pt modelId="{C419A90D-E351-4C81-A623-0F79D9E7623C}" type="sibTrans" cxnId="{5ECED86C-6619-4E27-8153-4D414D446761}">
      <dgm:prSet/>
      <dgm:spPr/>
      <dgm:t>
        <a:bodyPr/>
        <a:lstStyle/>
        <a:p>
          <a:endParaRPr lang="en-US"/>
        </a:p>
      </dgm:t>
    </dgm:pt>
    <dgm:pt modelId="{186F3452-519C-48A0-8C1A-C7EEC039CD7B}">
      <dgm:prSet custT="1"/>
      <dgm:spPr/>
      <dgm:t>
        <a:bodyPr/>
        <a:lstStyle/>
        <a:p>
          <a:r>
            <a:rPr lang="pt-BR" sz="2100" b="1" dirty="0">
              <a:latin typeface="Arial" panose="020B0604020202020204" pitchFamily="34" charset="0"/>
              <a:cs typeface="Arial" panose="020B0604020202020204" pitchFamily="34" charset="0"/>
            </a:rPr>
            <a:t>Os serviços notariais e de registro terão o mesmo tratamento dispensado pela Lei às pessoas jurídicas de direito público</a:t>
          </a:r>
          <a:r>
            <a:rPr lang="pt-BR" sz="2100" b="1" dirty="0"/>
            <a:t>.</a:t>
          </a:r>
          <a:endParaRPr lang="en-US" sz="2100" b="1" dirty="0"/>
        </a:p>
      </dgm:t>
    </dgm:pt>
    <dgm:pt modelId="{300271EF-EE3D-457B-8156-96D49AAF82DE}" type="parTrans" cxnId="{CD78CDB1-75B1-491D-BF66-23490CADDA4D}">
      <dgm:prSet/>
      <dgm:spPr/>
      <dgm:t>
        <a:bodyPr/>
        <a:lstStyle/>
        <a:p>
          <a:endParaRPr lang="en-US"/>
        </a:p>
      </dgm:t>
    </dgm:pt>
    <dgm:pt modelId="{88BDD4F7-2AA5-47DA-9F7B-2046A73B2074}" type="sibTrans" cxnId="{CD78CDB1-75B1-491D-BF66-23490CADDA4D}">
      <dgm:prSet/>
      <dgm:spPr/>
      <dgm:t>
        <a:bodyPr/>
        <a:lstStyle/>
        <a:p>
          <a:endParaRPr lang="en-US"/>
        </a:p>
      </dgm:t>
    </dgm:pt>
    <dgm:pt modelId="{B66EEEBD-456D-4DD0-8076-0AC815887DF9}" type="pres">
      <dgm:prSet presAssocID="{8FE89D3F-9ACA-4AD2-BA07-7FDF55F720B3}" presName="root" presStyleCnt="0">
        <dgm:presLayoutVars>
          <dgm:dir/>
          <dgm:resizeHandles val="exact"/>
        </dgm:presLayoutVars>
      </dgm:prSet>
      <dgm:spPr/>
    </dgm:pt>
    <dgm:pt modelId="{75F9C4CE-54BA-42CF-8B39-34787FE0BD38}" type="pres">
      <dgm:prSet presAssocID="{69D5FB6D-039A-4E7F-B55F-871430F9BD51}" presName="compNode" presStyleCnt="0"/>
      <dgm:spPr/>
    </dgm:pt>
    <dgm:pt modelId="{88C450E0-CA40-4229-8AD8-078913AB36C0}" type="pres">
      <dgm:prSet presAssocID="{69D5FB6D-039A-4E7F-B55F-871430F9BD51}" presName="iconRect" presStyleLbl="node1" presStyleIdx="0" presStyleCnt="4" custLinFactX="-9350" custLinFactNeighborX="-100000" custLinFactNeighborY="-2709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CB73923D-C868-42CC-BF6C-31E229894E76}" type="pres">
      <dgm:prSet presAssocID="{69D5FB6D-039A-4E7F-B55F-871430F9BD51}" presName="spaceRect" presStyleCnt="0"/>
      <dgm:spPr/>
    </dgm:pt>
    <dgm:pt modelId="{FC72DB0F-5851-4E89-B705-D707C33DD31D}" type="pres">
      <dgm:prSet presAssocID="{69D5FB6D-039A-4E7F-B55F-871430F9BD51}" presName="textRect" presStyleLbl="revTx" presStyleIdx="0" presStyleCnt="4" custScaleX="117822" custScaleY="128377" custLinFactNeighborX="-38587">
        <dgm:presLayoutVars>
          <dgm:chMax val="1"/>
          <dgm:chPref val="1"/>
        </dgm:presLayoutVars>
      </dgm:prSet>
      <dgm:spPr/>
    </dgm:pt>
    <dgm:pt modelId="{361BCD88-C467-4515-B529-34B810B47A98}" type="pres">
      <dgm:prSet presAssocID="{E41DD6D0-97F6-4A7B-B94C-EA37F4ED9E50}" presName="sibTrans" presStyleCnt="0"/>
      <dgm:spPr/>
    </dgm:pt>
    <dgm:pt modelId="{1DD3C98B-9D64-4B06-BCA3-3EEDF06CE1A9}" type="pres">
      <dgm:prSet presAssocID="{EDF1DF61-A2DF-4FBA-9B5F-DD57CFE68A75}" presName="compNode" presStyleCnt="0"/>
      <dgm:spPr/>
    </dgm:pt>
    <dgm:pt modelId="{5F107798-0316-49C4-B0CD-2E9391051B8D}" type="pres">
      <dgm:prSet presAssocID="{EDF1DF61-A2DF-4FBA-9B5F-DD57CFE68A75}" presName="iconRect" presStyleLbl="node1" presStyleIdx="1" presStyleCnt="4" custLinFactNeighborX="-91776" custLinFactNeighborY="-1585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95AA8808-1EE1-4953-9355-F1272F6E8588}" type="pres">
      <dgm:prSet presAssocID="{EDF1DF61-A2DF-4FBA-9B5F-DD57CFE68A75}" presName="spaceRect" presStyleCnt="0"/>
      <dgm:spPr/>
    </dgm:pt>
    <dgm:pt modelId="{E10493CA-ACDD-4286-BF14-A353CD92C9B0}" type="pres">
      <dgm:prSet presAssocID="{EDF1DF61-A2DF-4FBA-9B5F-DD57CFE68A75}" presName="textRect" presStyleLbl="revTx" presStyleIdx="1" presStyleCnt="4" custScaleX="106717" custScaleY="125692" custLinFactNeighborX="-28997" custLinFactNeighborY="-3005">
        <dgm:presLayoutVars>
          <dgm:chMax val="1"/>
          <dgm:chPref val="1"/>
        </dgm:presLayoutVars>
      </dgm:prSet>
      <dgm:spPr/>
    </dgm:pt>
    <dgm:pt modelId="{7619EE8F-2225-4576-B443-FEB2C32AD15C}" type="pres">
      <dgm:prSet presAssocID="{196F798C-5A0E-4F5A-97BB-513C87EFDA26}" presName="sibTrans" presStyleCnt="0"/>
      <dgm:spPr/>
    </dgm:pt>
    <dgm:pt modelId="{FBC44C18-143A-4078-8976-36ECBC6B0CEC}" type="pres">
      <dgm:prSet presAssocID="{18FDFF8E-6270-4F9D-B7A3-7ED4A303E604}" presName="compNode" presStyleCnt="0"/>
      <dgm:spPr/>
    </dgm:pt>
    <dgm:pt modelId="{28AC2F5F-36C9-4555-AE52-BA011F0DD91C}" type="pres">
      <dgm:prSet presAssocID="{18FDFF8E-6270-4F9D-B7A3-7ED4A303E604}" presName="iconRect" presStyleLbl="node1" presStyleIdx="2" presStyleCnt="4" custLinFactNeighborX="-5832" custLinFactNeighborY="-15660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3375B61F-93C6-4996-ACCA-C8195A2DC941}" type="pres">
      <dgm:prSet presAssocID="{18FDFF8E-6270-4F9D-B7A3-7ED4A303E604}" presName="spaceRect" presStyleCnt="0"/>
      <dgm:spPr/>
    </dgm:pt>
    <dgm:pt modelId="{649CA527-F9DC-496B-81B0-45AA61B427AB}" type="pres">
      <dgm:prSet presAssocID="{18FDFF8E-6270-4F9D-B7A3-7ED4A303E604}" presName="textRect" presStyleLbl="revTx" presStyleIdx="2" presStyleCnt="4" custScaleX="133686" custScaleY="139119">
        <dgm:presLayoutVars>
          <dgm:chMax val="1"/>
          <dgm:chPref val="1"/>
        </dgm:presLayoutVars>
      </dgm:prSet>
      <dgm:spPr/>
    </dgm:pt>
    <dgm:pt modelId="{4CB7A6D1-D071-41F7-B485-EABA241AE88B}" type="pres">
      <dgm:prSet presAssocID="{C419A90D-E351-4C81-A623-0F79D9E7623C}" presName="sibTrans" presStyleCnt="0"/>
      <dgm:spPr/>
    </dgm:pt>
    <dgm:pt modelId="{380BF9F1-1F6A-4D49-9461-A065A5CF727C}" type="pres">
      <dgm:prSet presAssocID="{186F3452-519C-48A0-8C1A-C7EEC039CD7B}" presName="compNode" presStyleCnt="0"/>
      <dgm:spPr/>
    </dgm:pt>
    <dgm:pt modelId="{8871E049-8A33-401D-9CB4-18413000BA4B}" type="pres">
      <dgm:prSet presAssocID="{186F3452-519C-48A0-8C1A-C7EEC039CD7B}" presName="iconRect" presStyleLbl="node1" presStyleIdx="3" presStyleCnt="4" custLinFactNeighborX="3158" custLinFactNeighborY="-122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D2C672D-D66A-45B1-9D6B-069685894DCD}" type="pres">
      <dgm:prSet presAssocID="{186F3452-519C-48A0-8C1A-C7EEC039CD7B}" presName="spaceRect" presStyleCnt="0"/>
      <dgm:spPr/>
    </dgm:pt>
    <dgm:pt modelId="{C2E61575-8063-4A4B-8205-BB770B08B69D}" type="pres">
      <dgm:prSet presAssocID="{186F3452-519C-48A0-8C1A-C7EEC039CD7B}" presName="textRect" presStyleLbl="revTx" presStyleIdx="3" presStyleCnt="4" custScaleX="162755" custScaleY="127615">
        <dgm:presLayoutVars>
          <dgm:chMax val="1"/>
          <dgm:chPref val="1"/>
        </dgm:presLayoutVars>
      </dgm:prSet>
      <dgm:spPr/>
    </dgm:pt>
  </dgm:ptLst>
  <dgm:cxnLst>
    <dgm:cxn modelId="{32630904-1708-4D29-9D4D-70A96840CE3D}" type="presOf" srcId="{EDF1DF61-A2DF-4FBA-9B5F-DD57CFE68A75}" destId="{E10493CA-ACDD-4286-BF14-A353CD92C9B0}" srcOrd="0" destOrd="0" presId="urn:microsoft.com/office/officeart/2018/2/layout/IconLabelList"/>
    <dgm:cxn modelId="{92367A10-5D79-44E1-A389-E169FEF3F0C9}" srcId="{8FE89D3F-9ACA-4AD2-BA07-7FDF55F720B3}" destId="{EDF1DF61-A2DF-4FBA-9B5F-DD57CFE68A75}" srcOrd="1" destOrd="0" parTransId="{0CCB5343-5FF4-4EC2-8087-0D14EA2BD068}" sibTransId="{196F798C-5A0E-4F5A-97BB-513C87EFDA26}"/>
    <dgm:cxn modelId="{4FDFCD6A-9DFA-4BA2-8717-016B99EA4271}" srcId="{8FE89D3F-9ACA-4AD2-BA07-7FDF55F720B3}" destId="{69D5FB6D-039A-4E7F-B55F-871430F9BD51}" srcOrd="0" destOrd="0" parTransId="{840D1AB4-855E-4CBC-AC3C-323C2B048D8E}" sibTransId="{E41DD6D0-97F6-4A7B-B94C-EA37F4ED9E50}"/>
    <dgm:cxn modelId="{5ECED86C-6619-4E27-8153-4D414D446761}" srcId="{8FE89D3F-9ACA-4AD2-BA07-7FDF55F720B3}" destId="{18FDFF8E-6270-4F9D-B7A3-7ED4A303E604}" srcOrd="2" destOrd="0" parTransId="{DE214CEB-0556-43B7-9D58-7F9EDD97F135}" sibTransId="{C419A90D-E351-4C81-A623-0F79D9E7623C}"/>
    <dgm:cxn modelId="{F51BDC90-D7BF-476C-9E1A-6264CB7CC00D}" type="presOf" srcId="{8FE89D3F-9ACA-4AD2-BA07-7FDF55F720B3}" destId="{B66EEEBD-456D-4DD0-8076-0AC815887DF9}" srcOrd="0" destOrd="0" presId="urn:microsoft.com/office/officeart/2018/2/layout/IconLabelList"/>
    <dgm:cxn modelId="{CD78CDB1-75B1-491D-BF66-23490CADDA4D}" srcId="{8FE89D3F-9ACA-4AD2-BA07-7FDF55F720B3}" destId="{186F3452-519C-48A0-8C1A-C7EEC039CD7B}" srcOrd="3" destOrd="0" parTransId="{300271EF-EE3D-457B-8156-96D49AAF82DE}" sibTransId="{88BDD4F7-2AA5-47DA-9F7B-2046A73B2074}"/>
    <dgm:cxn modelId="{E3CCC4B5-BB90-48D5-AB51-16AE352EE714}" type="presOf" srcId="{186F3452-519C-48A0-8C1A-C7EEC039CD7B}" destId="{C2E61575-8063-4A4B-8205-BB770B08B69D}" srcOrd="0" destOrd="0" presId="urn:microsoft.com/office/officeart/2018/2/layout/IconLabelList"/>
    <dgm:cxn modelId="{64BAC7C8-B5BE-45DD-9DAE-179A1B28EF82}" type="presOf" srcId="{18FDFF8E-6270-4F9D-B7A3-7ED4A303E604}" destId="{649CA527-F9DC-496B-81B0-45AA61B427AB}" srcOrd="0" destOrd="0" presId="urn:microsoft.com/office/officeart/2018/2/layout/IconLabelList"/>
    <dgm:cxn modelId="{567542FA-FF3B-4D32-B6C9-22EE526083DE}" type="presOf" srcId="{69D5FB6D-039A-4E7F-B55F-871430F9BD51}" destId="{FC72DB0F-5851-4E89-B705-D707C33DD31D}" srcOrd="0" destOrd="0" presId="urn:microsoft.com/office/officeart/2018/2/layout/IconLabelList"/>
    <dgm:cxn modelId="{416A2EFE-2E2E-47B2-B6CC-3B626E490ED9}" type="presParOf" srcId="{B66EEEBD-456D-4DD0-8076-0AC815887DF9}" destId="{75F9C4CE-54BA-42CF-8B39-34787FE0BD38}" srcOrd="0" destOrd="0" presId="urn:microsoft.com/office/officeart/2018/2/layout/IconLabelList"/>
    <dgm:cxn modelId="{C376B31F-624D-4200-B8CA-CA324524DA85}" type="presParOf" srcId="{75F9C4CE-54BA-42CF-8B39-34787FE0BD38}" destId="{88C450E0-CA40-4229-8AD8-078913AB36C0}" srcOrd="0" destOrd="0" presId="urn:microsoft.com/office/officeart/2018/2/layout/IconLabelList"/>
    <dgm:cxn modelId="{7ED6F5C3-6A9C-4A85-A9E4-05E8F55364B1}" type="presParOf" srcId="{75F9C4CE-54BA-42CF-8B39-34787FE0BD38}" destId="{CB73923D-C868-42CC-BF6C-31E229894E76}" srcOrd="1" destOrd="0" presId="urn:microsoft.com/office/officeart/2018/2/layout/IconLabelList"/>
    <dgm:cxn modelId="{30A9D193-71FD-4B30-8DCB-CDAE63433F85}" type="presParOf" srcId="{75F9C4CE-54BA-42CF-8B39-34787FE0BD38}" destId="{FC72DB0F-5851-4E89-B705-D707C33DD31D}" srcOrd="2" destOrd="0" presId="urn:microsoft.com/office/officeart/2018/2/layout/IconLabelList"/>
    <dgm:cxn modelId="{610DC663-9DC4-4753-B2F3-FD280A44BA3B}" type="presParOf" srcId="{B66EEEBD-456D-4DD0-8076-0AC815887DF9}" destId="{361BCD88-C467-4515-B529-34B810B47A98}" srcOrd="1" destOrd="0" presId="urn:microsoft.com/office/officeart/2018/2/layout/IconLabelList"/>
    <dgm:cxn modelId="{87EC1750-24A0-4D2B-9490-97773FC9C362}" type="presParOf" srcId="{B66EEEBD-456D-4DD0-8076-0AC815887DF9}" destId="{1DD3C98B-9D64-4B06-BCA3-3EEDF06CE1A9}" srcOrd="2" destOrd="0" presId="urn:microsoft.com/office/officeart/2018/2/layout/IconLabelList"/>
    <dgm:cxn modelId="{E37B54F3-6334-47C1-A65D-9FD48294B6B7}" type="presParOf" srcId="{1DD3C98B-9D64-4B06-BCA3-3EEDF06CE1A9}" destId="{5F107798-0316-49C4-B0CD-2E9391051B8D}" srcOrd="0" destOrd="0" presId="urn:microsoft.com/office/officeart/2018/2/layout/IconLabelList"/>
    <dgm:cxn modelId="{0381E456-769B-449D-84D1-98D8460044F6}" type="presParOf" srcId="{1DD3C98B-9D64-4B06-BCA3-3EEDF06CE1A9}" destId="{95AA8808-1EE1-4953-9355-F1272F6E8588}" srcOrd="1" destOrd="0" presId="urn:microsoft.com/office/officeart/2018/2/layout/IconLabelList"/>
    <dgm:cxn modelId="{653A79AE-E219-4AA6-811B-AB3BDFFF12F7}" type="presParOf" srcId="{1DD3C98B-9D64-4B06-BCA3-3EEDF06CE1A9}" destId="{E10493CA-ACDD-4286-BF14-A353CD92C9B0}" srcOrd="2" destOrd="0" presId="urn:microsoft.com/office/officeart/2018/2/layout/IconLabelList"/>
    <dgm:cxn modelId="{E6463D1D-53F0-4B8D-9FAA-4908C8EBF443}" type="presParOf" srcId="{B66EEEBD-456D-4DD0-8076-0AC815887DF9}" destId="{7619EE8F-2225-4576-B443-FEB2C32AD15C}" srcOrd="3" destOrd="0" presId="urn:microsoft.com/office/officeart/2018/2/layout/IconLabelList"/>
    <dgm:cxn modelId="{6EDD97BC-87BA-494B-AC2B-FB0CC07E2D86}" type="presParOf" srcId="{B66EEEBD-456D-4DD0-8076-0AC815887DF9}" destId="{FBC44C18-143A-4078-8976-36ECBC6B0CEC}" srcOrd="4" destOrd="0" presId="urn:microsoft.com/office/officeart/2018/2/layout/IconLabelList"/>
    <dgm:cxn modelId="{A643F79F-218F-47D9-96BE-3B5830F672C2}" type="presParOf" srcId="{FBC44C18-143A-4078-8976-36ECBC6B0CEC}" destId="{28AC2F5F-36C9-4555-AE52-BA011F0DD91C}" srcOrd="0" destOrd="0" presId="urn:microsoft.com/office/officeart/2018/2/layout/IconLabelList"/>
    <dgm:cxn modelId="{CF1BEC2E-B6D0-44CC-BD02-9C85E313F460}" type="presParOf" srcId="{FBC44C18-143A-4078-8976-36ECBC6B0CEC}" destId="{3375B61F-93C6-4996-ACCA-C8195A2DC941}" srcOrd="1" destOrd="0" presId="urn:microsoft.com/office/officeart/2018/2/layout/IconLabelList"/>
    <dgm:cxn modelId="{5AAE2E24-3337-41CD-9498-AB6B675A113D}" type="presParOf" srcId="{FBC44C18-143A-4078-8976-36ECBC6B0CEC}" destId="{649CA527-F9DC-496B-81B0-45AA61B427AB}" srcOrd="2" destOrd="0" presId="urn:microsoft.com/office/officeart/2018/2/layout/IconLabelList"/>
    <dgm:cxn modelId="{78E26868-9812-43E8-AD91-C6FF314FAA51}" type="presParOf" srcId="{B66EEEBD-456D-4DD0-8076-0AC815887DF9}" destId="{4CB7A6D1-D071-41F7-B485-EABA241AE88B}" srcOrd="5" destOrd="0" presId="urn:microsoft.com/office/officeart/2018/2/layout/IconLabelList"/>
    <dgm:cxn modelId="{41E50522-7AB3-4623-8965-B8105F7436A2}" type="presParOf" srcId="{B66EEEBD-456D-4DD0-8076-0AC815887DF9}" destId="{380BF9F1-1F6A-4D49-9461-A065A5CF727C}" srcOrd="6" destOrd="0" presId="urn:microsoft.com/office/officeart/2018/2/layout/IconLabelList"/>
    <dgm:cxn modelId="{BCBA5B43-9019-45CE-8F6F-5BC1CE1C4224}" type="presParOf" srcId="{380BF9F1-1F6A-4D49-9461-A065A5CF727C}" destId="{8871E049-8A33-401D-9CB4-18413000BA4B}" srcOrd="0" destOrd="0" presId="urn:microsoft.com/office/officeart/2018/2/layout/IconLabelList"/>
    <dgm:cxn modelId="{1F2071B9-8E6C-4DE4-9A93-5D5CAC8BA18D}" type="presParOf" srcId="{380BF9F1-1F6A-4D49-9461-A065A5CF727C}" destId="{ED2C672D-D66A-45B1-9D6B-069685894DCD}" srcOrd="1" destOrd="0" presId="urn:microsoft.com/office/officeart/2018/2/layout/IconLabelList"/>
    <dgm:cxn modelId="{564776A3-545F-4C97-AD00-4340FD834BFC}" type="presParOf" srcId="{380BF9F1-1F6A-4D49-9461-A065A5CF727C}" destId="{C2E61575-8063-4A4B-8205-BB770B08B69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C450E0-CA40-4229-8AD8-078913AB36C0}">
      <dsp:nvSpPr>
        <dsp:cNvPr id="0" name=""/>
        <dsp:cNvSpPr/>
      </dsp:nvSpPr>
      <dsp:spPr>
        <a:xfrm>
          <a:off x="596058" y="141212"/>
          <a:ext cx="772822" cy="7728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2DB0F-5851-4E89-B705-D707C33DD31D}">
      <dsp:nvSpPr>
        <dsp:cNvPr id="0" name=""/>
        <dsp:cNvSpPr/>
      </dsp:nvSpPr>
      <dsp:spPr>
        <a:xfrm>
          <a:off x="153137" y="1322959"/>
          <a:ext cx="2023454" cy="2344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200" b="1" kern="1200" dirty="0">
              <a:latin typeface="Arial" panose="020B0604020202020204" pitchFamily="34" charset="0"/>
              <a:cs typeface="Arial" panose="020B0604020202020204" pitchFamily="34" charset="0"/>
            </a:rPr>
            <a:t>Não afetará somente as grandes empresas de tecnologia. </a:t>
          </a:r>
          <a:endParaRPr lang="en-US" sz="2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3137" y="1322959"/>
        <a:ext cx="2023454" cy="2344672"/>
      </dsp:txXfrm>
    </dsp:sp>
    <dsp:sp modelId="{5F107798-0316-49C4-B0CD-2E9391051B8D}">
      <dsp:nvSpPr>
        <dsp:cNvPr id="0" name=""/>
        <dsp:cNvSpPr/>
      </dsp:nvSpPr>
      <dsp:spPr>
        <a:xfrm>
          <a:off x="2960513" y="240314"/>
          <a:ext cx="772822" cy="7728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0493CA-ACDD-4286-BF14-A353CD92C9B0}">
      <dsp:nvSpPr>
        <dsp:cNvPr id="0" name=""/>
        <dsp:cNvSpPr/>
      </dsp:nvSpPr>
      <dsp:spPr>
        <a:xfrm>
          <a:off x="2641830" y="1304855"/>
          <a:ext cx="1832739" cy="22956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200" b="1" kern="1200" dirty="0">
              <a:latin typeface="Arial" panose="020B0604020202020204" pitchFamily="34" charset="0"/>
              <a:cs typeface="Arial" panose="020B0604020202020204" pitchFamily="34" charset="0"/>
            </a:rPr>
            <a:t>Impactará todos os setores da economia nacional. </a:t>
          </a:r>
          <a:endParaRPr lang="en-US" sz="2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41830" y="1304855"/>
        <a:ext cx="1832739" cy="2295634"/>
      </dsp:txXfrm>
    </dsp:sp>
    <dsp:sp modelId="{28AC2F5F-36C9-4555-AE52-BA011F0DD91C}">
      <dsp:nvSpPr>
        <dsp:cNvPr id="0" name=""/>
        <dsp:cNvSpPr/>
      </dsp:nvSpPr>
      <dsp:spPr>
        <a:xfrm>
          <a:off x="5989569" y="180506"/>
          <a:ext cx="772822" cy="7728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9CA527-F9DC-496B-81B0-45AA61B427AB}">
      <dsp:nvSpPr>
        <dsp:cNvPr id="0" name=""/>
        <dsp:cNvSpPr/>
      </dsp:nvSpPr>
      <dsp:spPr>
        <a:xfrm>
          <a:off x="5273101" y="1175815"/>
          <a:ext cx="2295900" cy="2540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000" b="1" kern="1200" dirty="0">
              <a:latin typeface="Arial" panose="020B0604020202020204" pitchFamily="34" charset="0"/>
              <a:cs typeface="Arial" panose="020B0604020202020204" pitchFamily="34" charset="0"/>
            </a:rPr>
            <a:t>Envolve o tratamento de dados pessoais, por pessoa física ou por pessoa jurídica, inclusive pelo Poder Público.</a:t>
          </a:r>
          <a:r>
            <a:rPr lang="pt-BR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73101" y="1175815"/>
        <a:ext cx="2295900" cy="2540864"/>
      </dsp:txXfrm>
    </dsp:sp>
    <dsp:sp modelId="{8871E049-8A33-401D-9CB4-18413000BA4B}">
      <dsp:nvSpPr>
        <dsp:cNvPr id="0" name=""/>
        <dsp:cNvSpPr/>
      </dsp:nvSpPr>
      <dsp:spPr>
        <a:xfrm>
          <a:off x="8905101" y="344597"/>
          <a:ext cx="772822" cy="7728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E61575-8063-4A4B-8205-BB770B08B69D}">
      <dsp:nvSpPr>
        <dsp:cNvPr id="0" name=""/>
        <dsp:cNvSpPr/>
      </dsp:nvSpPr>
      <dsp:spPr>
        <a:xfrm>
          <a:off x="7869544" y="1333397"/>
          <a:ext cx="2795126" cy="2330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100" b="1" kern="1200" dirty="0">
              <a:latin typeface="Arial" panose="020B0604020202020204" pitchFamily="34" charset="0"/>
              <a:cs typeface="Arial" panose="020B0604020202020204" pitchFamily="34" charset="0"/>
            </a:rPr>
            <a:t>Os serviços notariais e de registro terão o mesmo tratamento dispensado pela Lei às pessoas jurídicas de direito público</a:t>
          </a:r>
          <a:r>
            <a:rPr lang="pt-BR" sz="2100" b="1" kern="1200" dirty="0"/>
            <a:t>.</a:t>
          </a:r>
          <a:endParaRPr lang="en-US" sz="2100" b="1" kern="1200" dirty="0"/>
        </a:p>
      </dsp:txBody>
      <dsp:txXfrm>
        <a:off x="7869544" y="1333397"/>
        <a:ext cx="2795126" cy="23307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358F92-6A19-8E48-B764-A8A8E6143399}" type="datetimeFigureOut">
              <a:rPr lang="pt-BR" smtClean="0"/>
              <a:t>12/11/2019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C026B1-8DE2-F445-83F4-1EA8FCA9805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433740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196DA09-89EC-AD41-9FA2-D446BD714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7360D899-F201-5248-9C46-A9231E27DB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8C94EDD-F0E7-4641-9680-38E5BA0B3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02A4C-B8C0-3B43-BE41-25790606117E}" type="datetime1">
              <a:rPr lang="pt-BR" smtClean="0"/>
              <a:t>12/11/2019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7723DA8-DAB5-A240-8073-47AB48226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0E14A74-97FB-3C4F-BE30-B2D5E392B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58237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B133EAA-1695-C34C-BC70-4ECCF7868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F7E2350-C596-1C4A-AAE0-FB81883D82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0AF66C9D-3EA6-2741-98D5-377258E86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DF936-3856-4D41-AD8D-9ED15109C10F}" type="datetime1">
              <a:rPr lang="pt-BR" smtClean="0"/>
              <a:t>12/11/2019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BB4B242-5BB7-344D-8CB7-0AB0FD859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29A1A26-93C1-C841-8076-AEF57FBFD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01543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8328233-C436-A24C-9618-277C0B94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88AB9391-0327-DD41-8D98-C0AA03E06D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8891725-F818-224E-86F4-4D897AB19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BEBB4-9269-FC46-923B-4339BD08F122}" type="datetime1">
              <a:rPr lang="pt-BR" smtClean="0"/>
              <a:t>12/11/2019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2C1FCBB-64DE-F245-9675-CD5F51254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FDC3439A-E0E2-DF4C-922C-674FCDB64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75953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7EA35B5-3204-1747-8D4D-012EE8D32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A957A3F-503F-A747-B575-A4DB01922D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C74D1E6E-7693-7E48-9A0E-1F745F852E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D9863818-0C9B-A344-BB25-6989E6453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EBB8D-AF77-F344-952B-C34D082E0B9C}" type="datetime1">
              <a:rPr lang="pt-BR" smtClean="0"/>
              <a:t>12/11/2019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D2182856-A6BB-FE4D-970A-ED43F0A90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3E968D1B-F8A0-B549-AFAB-5676538EA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60847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717C71D-5156-6F43-A5FC-4C3CC620D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8F092579-E021-4943-A606-15283483B1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3AF8132A-8505-DE4B-AC1C-4EA31CA5AD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DDC4DA12-1AC8-2E46-AC99-FC1761F78E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26BA03B6-E5DF-A34B-B192-E19B6E94D8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AA8B7B86-D614-5443-834A-33FA57C3C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895F-3959-9E40-91A2-031DCE75EA5C}" type="datetime1">
              <a:rPr lang="pt-BR" smtClean="0"/>
              <a:t>12/11/2019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D13D197A-AF82-964E-A5AD-B2C1DAE78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2E96CBC9-0584-554E-932E-F2132E429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40321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B1246E6-9038-904D-A517-E518E1C6D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4FD2CED5-2C8F-A94C-97FE-0B7DBB977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591B6-83F9-C046-AF31-B9ECA9D8655A}" type="datetime1">
              <a:rPr lang="pt-BR" smtClean="0"/>
              <a:t>12/11/2019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6A95A493-C397-324F-BFFD-DE1337869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1AF5B6FB-FF3F-8F40-B382-2D577EDD9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3195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C4FBC4FB-0D9A-454C-B38D-C126F6A71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A0CA4-A352-AB43-83B8-374F264C921A}" type="datetime1">
              <a:rPr lang="pt-BR" smtClean="0"/>
              <a:t>12/11/2019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6543AC33-65A2-3849-84E6-D8E7E06FA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B371854-75CD-064C-9409-3D3EE5C78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20122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F0F4225-E747-074F-940D-51B618649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3BBC119-C399-4F48-A0CD-0734D1D7D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9F948AEF-F9D3-3842-96E2-C888E539E8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75802D93-9242-2845-851F-D01E82E9A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656C7-DC54-9C40-AE6A-59F1EEF33DFF}" type="datetime1">
              <a:rPr lang="pt-BR" smtClean="0"/>
              <a:t>12/11/2019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7C36AFB3-8C91-704E-BF67-85DEB4FED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E89B0A50-B666-084B-AAA7-36699A0A4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57837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6411F73-E627-6F4C-BE8F-960F01E0C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3BC29833-591B-3B42-8470-778738678D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2033B55-BBFC-714D-8F73-7D0EEA0CB4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907FB68A-C156-CF42-9192-67EBC7232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14EF-AE70-BC44-8454-AB0BC9E1145A}" type="datetime1">
              <a:rPr lang="pt-BR" smtClean="0"/>
              <a:t>12/11/2019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3D8168B-4382-994F-A6D6-A6BA8AA29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8E2D2A5C-B606-124F-8204-B5CF954B6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14710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4D6C305-7929-7143-86EB-EB410056C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8D4378E4-C572-2140-A639-55554F8645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D160D0E-DEBC-9041-8035-122711F73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3BC1E-69A0-274F-9DBF-8FB6FD4F4E77}" type="datetime1">
              <a:rPr lang="pt-BR" smtClean="0"/>
              <a:t>12/11/2019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872D4993-7002-B84D-B3C1-CE11930FD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8B6FD21-6774-FC46-85A8-B82691F1D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99158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BAF2875B-8A75-F04E-807E-A029748E31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19A70048-9208-7945-9D7B-761D2F44BF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2CC30E2-CCA9-7344-842A-CB03CCD71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A309-4DD0-7247-9A8E-B6E82980A6F0}" type="datetime1">
              <a:rPr lang="pt-BR" smtClean="0"/>
              <a:t>12/11/2019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97424EA-5BE3-C044-A6AF-D0D4E18BD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4540E7A-DD7E-7646-ADCA-B60CB8D94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53696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0000"/>
            <a:lum/>
          </a:blip>
          <a:srcRect/>
          <a:stretch>
            <a:fillRect t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CE0A2819-9863-7C46-BD62-93E88D706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DBB5EBF3-FE62-064E-B9DD-242DF0BF6A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996EFEE-DE47-184A-BED2-B2110568E9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979ECB-15C3-114C-ACF6-70A97CD8381B}" type="datetime1">
              <a:rPr lang="pt-BR" smtClean="0"/>
              <a:t>12/11/2019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9D4ED5D2-0C7F-3B4B-9C1B-586BB5702D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5AE2707B-CBAF-D64E-975A-C955A23630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C82241-B075-C544-822B-C8E79AA278A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39651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5D8CB39-28C5-5D46-90B5-438458BDB5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119" y="1028701"/>
            <a:ext cx="11815762" cy="2743993"/>
          </a:xfrm>
        </p:spPr>
        <p:txBody>
          <a:bodyPr>
            <a:normAutofit fontScale="90000"/>
          </a:bodyPr>
          <a:lstStyle/>
          <a:p>
            <a:br>
              <a:rPr lang="pt-BR" b="1" dirty="0"/>
            </a:br>
            <a:br>
              <a:rPr lang="pt-BR" b="1" dirty="0"/>
            </a:br>
            <a:br>
              <a:rPr lang="pt-BR" b="1" dirty="0"/>
            </a:br>
            <a:br>
              <a:rPr lang="pt-BR" b="1" dirty="0"/>
            </a:br>
            <a:br>
              <a:rPr lang="pt-BR" b="1" dirty="0"/>
            </a:br>
            <a:br>
              <a:rPr lang="pt-BR" b="1" dirty="0"/>
            </a:br>
            <a:br>
              <a:rPr lang="pt-BR" b="1" dirty="0"/>
            </a:br>
            <a:br>
              <a:rPr lang="pt-BR" b="1" dirty="0"/>
            </a:br>
            <a:br>
              <a:rPr lang="pt-BR" b="1" dirty="0"/>
            </a:br>
            <a:br>
              <a:rPr lang="pt-BR" b="1" dirty="0"/>
            </a:br>
            <a:br>
              <a:rPr lang="pt-BR" b="1" dirty="0"/>
            </a:br>
            <a:br>
              <a:rPr lang="pt-BR" b="1" dirty="0"/>
            </a:br>
            <a:br>
              <a:rPr lang="pt-BR" b="1" dirty="0"/>
            </a:br>
            <a:br>
              <a:rPr lang="pt-BR" b="1" dirty="0"/>
            </a:br>
            <a:br>
              <a:rPr lang="pt-BR" sz="5300" b="1" dirty="0"/>
            </a:br>
            <a:r>
              <a:rPr lang="pt-BR" sz="5300" dirty="0">
                <a:latin typeface="Arial" panose="020B0604020202020204" pitchFamily="34" charset="0"/>
                <a:cs typeface="Arial" panose="020B0604020202020204" pitchFamily="34" charset="0"/>
              </a:rPr>
              <a:t>A Lei Geral de Proteção de Dados (LGPD)</a:t>
            </a:r>
            <a:br>
              <a:rPr lang="pt-BR" sz="5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pt-BR" sz="5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 sz="5300" b="1" dirty="0">
                <a:latin typeface="Arial" panose="020B0604020202020204" pitchFamily="34" charset="0"/>
                <a:cs typeface="Arial" panose="020B0604020202020204" pitchFamily="34" charset="0"/>
              </a:rPr>
              <a:t>Desafios e Perspectivas da Publicidade Registral Imobiliária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989D6AE8-F480-EE40-8B52-B75504F9E9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8613" y="5001418"/>
            <a:ext cx="9144000" cy="1655762"/>
          </a:xfrm>
        </p:spPr>
        <p:txBody>
          <a:bodyPr/>
          <a:lstStyle/>
          <a:p>
            <a:pPr algn="l"/>
            <a:r>
              <a:rPr lang="pt-BR" sz="2000" b="1" dirty="0">
                <a:latin typeface="Arial" panose="020B0604020202020204" pitchFamily="34" charset="0"/>
                <a:cs typeface="Arial" panose="020B0604020202020204" pitchFamily="34" charset="0"/>
              </a:rPr>
              <a:t>Moacyr </a:t>
            </a:r>
            <a:r>
              <a:rPr lang="pt-BR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Petrocelli</a:t>
            </a:r>
            <a:r>
              <a:rPr lang="pt-BR" sz="2000" b="1" dirty="0">
                <a:latin typeface="Arial" panose="020B0604020202020204" pitchFamily="34" charset="0"/>
                <a:cs typeface="Arial" panose="020B0604020202020204" pitchFamily="34" charset="0"/>
              </a:rPr>
              <a:t> de Ávila Ribeiro</a:t>
            </a:r>
          </a:p>
          <a:p>
            <a:pPr algn="l"/>
            <a:r>
              <a:rPr lang="pt-BR" sz="1600" dirty="0">
                <a:latin typeface="Arial" panose="020B0604020202020204" pitchFamily="34" charset="0"/>
                <a:cs typeface="Arial" panose="020B0604020202020204" pitchFamily="34" charset="0"/>
              </a:rPr>
              <a:t>Registrador de Imóveis em Pedreira/SP</a:t>
            </a:r>
          </a:p>
        </p:txBody>
      </p:sp>
    </p:spTree>
    <p:extLst>
      <p:ext uri="{BB962C8B-B14F-4D97-AF65-F5344CB8AC3E}">
        <p14:creationId xmlns:p14="http://schemas.microsoft.com/office/powerpoint/2010/main" val="121897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7882A690-2BFC-8844-AA38-20F78BC45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487" y="2053641"/>
            <a:ext cx="4095482" cy="2760098"/>
          </a:xfrm>
        </p:spPr>
        <p:txBody>
          <a:bodyPr>
            <a:normAutofit/>
          </a:bodyPr>
          <a:lstStyle/>
          <a:p>
            <a:pPr algn="ctr"/>
            <a:r>
              <a:rPr lang="pt-BR" sz="4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Parametrização da LGPD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8AE78B78-24D0-014A-A1E1-657C334AD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9279" y="571501"/>
            <a:ext cx="6259333" cy="6029324"/>
          </a:xfrm>
        </p:spPr>
        <p:txBody>
          <a:bodyPr anchor="ctr">
            <a:normAutofit/>
          </a:bodyPr>
          <a:lstStyle/>
          <a:p>
            <a:pPr algn="just"/>
            <a:r>
              <a:rPr lang="pt-BR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Lei 13.709/2018</a:t>
            </a: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entrará em vigor em agosto de 2020.</a:t>
            </a:r>
          </a:p>
          <a:p>
            <a:pPr algn="just"/>
            <a:endParaRPr lang="pt-BR" sz="2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Experiência europeia</a:t>
            </a: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Espelhou-se no regramento consolidado de proteção de dados pessoais da União Europeia, mormente no </a:t>
            </a:r>
            <a:r>
              <a:rPr lang="pt-BR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Regulamento Geral de Proteção de Dados Pessoais</a:t>
            </a:r>
            <a:r>
              <a:rPr lang="pt-BR" sz="2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de 2016/619 (GDPR)</a:t>
            </a: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pt-BR" sz="2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Objetivo:</a:t>
            </a: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criar um </a:t>
            </a:r>
            <a:r>
              <a:rPr lang="pt-BR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“sistema protetivo de dados pessoais”</a:t>
            </a: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consolidando diretrizes da tutela jurídica que, em verdade, já se encontra em vigor no direito nacional mas espraiada nos mais diversos textos normativos (Constituição Federal, Lei de Acesso à Informação, Código de Defesa do Consumidor, Marco Civil da Internet, etc.). </a:t>
            </a:r>
          </a:p>
          <a:p>
            <a:endParaRPr lang="pt-BR" sz="1900" dirty="0">
              <a:solidFill>
                <a:srgbClr val="000000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FC4A6D6-E186-9B4B-8AAF-53DE141D5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113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FA0B88D-E63F-7142-AA87-AD86A7870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80"/>
            <a:ext cx="4514850" cy="3206839"/>
          </a:xfrm>
        </p:spPr>
        <p:txBody>
          <a:bodyPr>
            <a:normAutofit/>
          </a:bodyPr>
          <a:lstStyle/>
          <a:p>
            <a:pPr algn="ctr"/>
            <a:r>
              <a:rPr lang="pt-BR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 que os dados pessoais são tão importantes na atualidade?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96E9B089-1A1F-A343-B44A-9EBA0D2E3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3369" y="476518"/>
            <a:ext cx="6808630" cy="6516710"/>
          </a:xfrm>
        </p:spPr>
        <p:txBody>
          <a:bodyPr anchor="ctr">
            <a:normAutofit/>
          </a:bodyPr>
          <a:lstStyle/>
          <a:p>
            <a:r>
              <a:rPr lang="pt-BR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Finalidade econômica</a:t>
            </a: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Cadastros </a:t>
            </a:r>
            <a:r>
              <a:rPr lang="pt-BR" sz="2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multifinalitários</a:t>
            </a: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pt-BR" sz="2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 </a:t>
            </a:r>
            <a:r>
              <a:rPr lang="pt-BR" sz="2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dados pessoais</a:t>
            </a: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são considerados como o </a:t>
            </a:r>
            <a:r>
              <a:rPr lang="pt-BR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“novo petróleo” da sociedade de informação</a:t>
            </a: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suporte de um gigantesco e atraente mercado.</a:t>
            </a:r>
          </a:p>
          <a:p>
            <a:endParaRPr lang="pt-BR" sz="2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Identificação de </a:t>
            </a:r>
            <a:r>
              <a:rPr lang="pt-BR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perfis de consumo</a:t>
            </a: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enquadramento de interesses, potencialidade de mercados, além de outros nichos altamente lucrativos.</a:t>
            </a:r>
          </a:p>
          <a:p>
            <a:endParaRPr lang="pt-BR" sz="2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Folha de São Paulo</a:t>
            </a: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(de 07/11/19): </a:t>
            </a:r>
          </a:p>
          <a:p>
            <a:pPr marL="0" indent="0" algn="ctr">
              <a:buNone/>
            </a:pP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“</a:t>
            </a:r>
            <a:r>
              <a:rPr lang="pt-BR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Diretor do Fórum Econômico Mundial defende remuneração por dado pessoal - </a:t>
            </a:r>
            <a:r>
              <a:rPr lang="pt-BR" sz="2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Murat</a:t>
            </a: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Sönmez</a:t>
            </a:r>
            <a:r>
              <a:rPr lang="pt-BR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que lidera discussões sobre Indústria 4.0, equipara dado a commodity””</a:t>
            </a:r>
          </a:p>
          <a:p>
            <a:endParaRPr lang="pt-BR" sz="1900" dirty="0">
              <a:solidFill>
                <a:srgbClr val="000000"/>
              </a:solidFill>
            </a:endParaRPr>
          </a:p>
          <a:p>
            <a:endParaRPr lang="pt-BR" sz="1900" dirty="0">
              <a:solidFill>
                <a:srgbClr val="000000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CAD739B-91D2-E648-8AEA-38DE825C6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62056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1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163871CD-D655-2146-A1C1-B99315E45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pt-BR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quem se aplica a LGPD?</a:t>
            </a:r>
          </a:p>
        </p:txBody>
      </p:sp>
      <p:graphicFrame>
        <p:nvGraphicFramePr>
          <p:cNvPr id="5" name="Espaço Reservado para Conteúdo 2">
            <a:extLst>
              <a:ext uri="{FF2B5EF4-FFF2-40B4-BE49-F238E27FC236}">
                <a16:creationId xmlns:a16="http://schemas.microsoft.com/office/drawing/2014/main" id="{BBAA6AF0-8367-4687-9834-CC954879FB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1318000"/>
              </p:ext>
            </p:extLst>
          </p:nvPr>
        </p:nvGraphicFramePr>
        <p:xfrm>
          <a:off x="355601" y="2627289"/>
          <a:ext cx="11480494" cy="40182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Espaço Reservado para Número de Slide 2">
            <a:extLst>
              <a:ext uri="{FF2B5EF4-FFF2-40B4-BE49-F238E27FC236}">
                <a16:creationId xmlns:a16="http://schemas.microsoft.com/office/drawing/2014/main" id="{54AF089E-3EC3-6749-A5A3-BD0B50B15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3772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949590" y="851978"/>
            <a:ext cx="10588434" cy="1062644"/>
          </a:xfrm>
        </p:spPr>
        <p:txBody>
          <a:bodyPr anchor="b">
            <a:normAutofit/>
          </a:bodyPr>
          <a:lstStyle/>
          <a:p>
            <a:pPr algn="ctr"/>
            <a:r>
              <a:rPr lang="pt-BR" sz="3400" b="1" dirty="0">
                <a:latin typeface="Arial" panose="020B0604020202020204" pitchFamily="34" charset="0"/>
                <a:cs typeface="Arial" panose="020B0604020202020204" pitchFamily="34" charset="0"/>
              </a:rPr>
              <a:t>Os Princípios Fundamentais da Proteção de Dados  e o tratamento nos Registros Públicos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>
            <a:extLst>
              <a:ext uri="{FF2B5EF4-FFF2-40B4-BE49-F238E27FC236}">
                <a16:creationId xmlns:a16="http://schemas.microsoft.com/office/drawing/2014/main" id="{1B7A5AD4-FB7C-487C-8605-803A8D2E9E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8543" y="3090042"/>
            <a:ext cx="2441802" cy="2543504"/>
          </a:xfrm>
          <a:prstGeom prst="rect">
            <a:avLst/>
          </a:prstGeom>
        </p:spPr>
      </p:pic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3079531" y="2406870"/>
            <a:ext cx="8807669" cy="4298725"/>
          </a:xfrm>
        </p:spPr>
        <p:txBody>
          <a:bodyPr>
            <a:normAutofit lnSpcReduction="10000"/>
          </a:bodyPr>
          <a:lstStyle/>
          <a:p>
            <a:pPr algn="just"/>
            <a:r>
              <a:rPr lang="pt-BR" sz="1800" dirty="0">
                <a:latin typeface="Arial" panose="020B0604020202020204" pitchFamily="34" charset="0"/>
                <a:cs typeface="Arial" panose="020B0604020202020204" pitchFamily="34" charset="0"/>
              </a:rPr>
              <a:t>Oportunidade </a:t>
            </a:r>
            <a:r>
              <a:rPr lang="pt-BR" sz="1800" b="1" dirty="0">
                <a:latin typeface="Arial" panose="020B0604020202020204" pitchFamily="34" charset="0"/>
                <a:cs typeface="Arial" panose="020B0604020202020204" pitchFamily="34" charset="0"/>
              </a:rPr>
              <a:t>repensar a publicidade</a:t>
            </a:r>
            <a:r>
              <a:rPr lang="pt-BR" sz="1800" dirty="0">
                <a:latin typeface="Arial" panose="020B0604020202020204" pitchFamily="34" charset="0"/>
                <a:cs typeface="Arial" panose="020B0604020202020204" pitchFamily="34" charset="0"/>
              </a:rPr>
              <a:t> nas mais diversas especialidades: Tabelionato de Notas (escrituras de separação, divórcio, inventário e partilha); RTD (registro conservatório); no </a:t>
            </a:r>
            <a:r>
              <a:rPr lang="pt-BR" sz="1800" b="1" dirty="0">
                <a:latin typeface="Arial" panose="020B0604020202020204" pitchFamily="34" charset="0"/>
                <a:cs typeface="Arial" panose="020B0604020202020204" pitchFamily="34" charset="0"/>
              </a:rPr>
              <a:t>RI </a:t>
            </a:r>
            <a:r>
              <a:rPr lang="pt-BR" sz="1800" dirty="0">
                <a:latin typeface="Arial" panose="020B0604020202020204" pitchFamily="34" charset="0"/>
                <a:cs typeface="Arial" panose="020B0604020202020204" pitchFamily="34" charset="0"/>
              </a:rPr>
              <a:t>....</a:t>
            </a:r>
          </a:p>
          <a:p>
            <a:pPr algn="just"/>
            <a:endParaRPr lang="pt-BR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Finalidade:</a:t>
            </a:r>
            <a:r>
              <a:rPr lang="pt-BR" sz="1800" dirty="0">
                <a:latin typeface="Arial" panose="020B0604020202020204" pitchFamily="34" charset="0"/>
                <a:cs typeface="Arial" panose="020B0604020202020204" pitchFamily="34" charset="0"/>
              </a:rPr>
              <a:t> realização do tratamento para propósitos legítimos, específicos, explícitos e informados ao titular, sem possibilidade de tratamento posterior de forma incompatível com essas finalidades;</a:t>
            </a:r>
          </a:p>
          <a:p>
            <a:pPr algn="just"/>
            <a:endParaRPr lang="pt-BR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Adequação</a:t>
            </a:r>
            <a:r>
              <a:rPr lang="pt-BR" sz="1800" dirty="0">
                <a:latin typeface="Arial" panose="020B0604020202020204" pitchFamily="34" charset="0"/>
                <a:cs typeface="Arial" panose="020B0604020202020204" pitchFamily="34" charset="0"/>
              </a:rPr>
              <a:t>: compatibilidade do tratamento com as finalidades informadas ao titular, de acordo com o contexto do tratamento;</a:t>
            </a:r>
          </a:p>
          <a:p>
            <a:pPr algn="just"/>
            <a:endParaRPr lang="pt-BR" sz="1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Necessidade</a:t>
            </a:r>
            <a:r>
              <a:rPr lang="pt-BR" sz="1800" dirty="0">
                <a:latin typeface="Arial" panose="020B0604020202020204" pitchFamily="34" charset="0"/>
                <a:cs typeface="Arial" panose="020B0604020202020204" pitchFamily="34" charset="0"/>
              </a:rPr>
              <a:t>: limitação do tratamento ao mínimo necessário para a realização de suas finalidades, com abrangência dos dados pertinentes, proporcionais e não excessivos em relação às finalidades do tratamento de dados;</a:t>
            </a:r>
          </a:p>
          <a:p>
            <a:endParaRPr lang="pt-BR" sz="1100" dirty="0"/>
          </a:p>
          <a:p>
            <a:endParaRPr lang="pt-BR" sz="1100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2C5D5C4-5E68-2345-A97F-ECF84CE4A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74236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7596AC3B-201D-374F-915C-DB66C943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0691" y="246763"/>
            <a:ext cx="6136628" cy="1454051"/>
          </a:xfrm>
        </p:spPr>
        <p:txBody>
          <a:bodyPr>
            <a:normAutofit/>
          </a:bodyPr>
          <a:lstStyle/>
          <a:p>
            <a:pPr algn="ctr"/>
            <a:r>
              <a:rPr lang="pt-BR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Publicidade Registral: o que é? 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B7F30FEC-881F-4DDA-B318-DF04486F81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CA206A6-0C08-9749-AD6F-8D57E1482B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786" y="1702677"/>
            <a:ext cx="6168685" cy="4942824"/>
          </a:xfrm>
        </p:spPr>
        <p:txBody>
          <a:bodyPr anchor="ctr">
            <a:noAutofit/>
          </a:bodyPr>
          <a:lstStyle/>
          <a:p>
            <a:pPr algn="just"/>
            <a:r>
              <a:rPr lang="pt-BR" sz="2200" dirty="0">
                <a:solidFill>
                  <a:srgbClr val="000000"/>
                </a:solidFill>
              </a:rPr>
              <a:t>Não se resume à </a:t>
            </a:r>
            <a:r>
              <a:rPr lang="pt-BR" sz="2200" b="1" dirty="0">
                <a:solidFill>
                  <a:srgbClr val="000000"/>
                </a:solidFill>
              </a:rPr>
              <a:t>compreensão mais direta</a:t>
            </a:r>
            <a:r>
              <a:rPr lang="pt-BR" sz="2200" dirty="0">
                <a:solidFill>
                  <a:srgbClr val="000000"/>
                </a:solidFill>
              </a:rPr>
              <a:t> e comumente difundida de possibilitar o amplo conhecimento das inscrições. </a:t>
            </a:r>
          </a:p>
          <a:p>
            <a:pPr algn="just"/>
            <a:endParaRPr lang="pt-BR" sz="2200" dirty="0">
              <a:solidFill>
                <a:srgbClr val="000000"/>
              </a:solidFill>
            </a:endParaRPr>
          </a:p>
          <a:p>
            <a:pPr algn="just"/>
            <a:r>
              <a:rPr lang="pt-BR" sz="2200" dirty="0">
                <a:solidFill>
                  <a:srgbClr val="000000"/>
                </a:solidFill>
              </a:rPr>
              <a:t>Também se destina o </a:t>
            </a:r>
            <a:r>
              <a:rPr lang="pt-BR" sz="2200" b="1" dirty="0">
                <a:solidFill>
                  <a:srgbClr val="000000"/>
                </a:solidFill>
              </a:rPr>
              <a:t>princípio à satisfação da </a:t>
            </a:r>
            <a:r>
              <a:rPr lang="pt-BR" sz="2200" b="1" i="1" dirty="0">
                <a:solidFill>
                  <a:srgbClr val="000000"/>
                </a:solidFill>
              </a:rPr>
              <a:t>res publica</a:t>
            </a:r>
            <a:r>
              <a:rPr lang="pt-BR" sz="2200" dirty="0">
                <a:solidFill>
                  <a:srgbClr val="000000"/>
                </a:solidFill>
              </a:rPr>
              <a:t> (</a:t>
            </a:r>
            <a:r>
              <a:rPr lang="pt-BR" sz="2200" i="1" dirty="0" err="1">
                <a:solidFill>
                  <a:srgbClr val="000000"/>
                </a:solidFill>
              </a:rPr>
              <a:t>rectius</a:t>
            </a:r>
            <a:r>
              <a:rPr lang="pt-BR" sz="2200" dirty="0">
                <a:solidFill>
                  <a:srgbClr val="000000"/>
                </a:solidFill>
              </a:rPr>
              <a:t>: ao bem comum – não o do Estado, mas o da comunidade). </a:t>
            </a:r>
          </a:p>
          <a:p>
            <a:pPr algn="just"/>
            <a:endParaRPr lang="pt-BR" sz="2200" dirty="0">
              <a:solidFill>
                <a:srgbClr val="000000"/>
              </a:solidFill>
            </a:endParaRPr>
          </a:p>
          <a:p>
            <a:pPr algn="just"/>
            <a:r>
              <a:rPr lang="pt-BR" sz="2200" dirty="0">
                <a:solidFill>
                  <a:srgbClr val="000000"/>
                </a:solidFill>
              </a:rPr>
              <a:t>Não parece viável, nesse matiz, deixar a publicidade registral exclusivamente ao talante daquele que </a:t>
            </a:r>
            <a:r>
              <a:rPr lang="pt-BR" sz="2200" dirty="0" err="1">
                <a:solidFill>
                  <a:srgbClr val="000000"/>
                </a:solidFill>
              </a:rPr>
              <a:t>titulariza</a:t>
            </a:r>
            <a:r>
              <a:rPr lang="pt-BR" sz="2200" dirty="0">
                <a:solidFill>
                  <a:srgbClr val="000000"/>
                </a:solidFill>
              </a:rPr>
              <a:t> direito ou interesse jurídico </a:t>
            </a:r>
            <a:r>
              <a:rPr lang="pt-BR" sz="2200" b="1" dirty="0">
                <a:solidFill>
                  <a:srgbClr val="000000"/>
                </a:solidFill>
              </a:rPr>
              <a:t>(autodeterminação informativa vs. interesse público)</a:t>
            </a:r>
            <a:r>
              <a:rPr lang="pt-BR" sz="2200" dirty="0">
                <a:solidFill>
                  <a:srgbClr val="000000"/>
                </a:solidFill>
              </a:rPr>
              <a:t>: necessário criar </a:t>
            </a:r>
            <a:r>
              <a:rPr lang="pt-BR" sz="2200" b="1" dirty="0">
                <a:solidFill>
                  <a:srgbClr val="000000"/>
                </a:solidFill>
              </a:rPr>
              <a:t>“regras de publicidade”.</a:t>
            </a:r>
            <a:r>
              <a:rPr lang="pt-BR" sz="2200" dirty="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BF80B83-0094-0F45-9AD7-DC1309CF0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24709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ítulo 3">
            <a:extLst>
              <a:ext uri="{FF2B5EF4-FFF2-40B4-BE49-F238E27FC236}">
                <a16:creationId xmlns:a16="http://schemas.microsoft.com/office/drawing/2014/main" id="{49E5C791-9064-F446-864B-22F51AE71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972" y="2053641"/>
            <a:ext cx="4186965" cy="2760098"/>
          </a:xfrm>
        </p:spPr>
        <p:txBody>
          <a:bodyPr>
            <a:normAutofit fontScale="90000"/>
          </a:bodyPr>
          <a:lstStyle/>
          <a:p>
            <a:pPr algn="ctr"/>
            <a:r>
              <a:rPr lang="pt-BR" sz="4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 o objeto da publicidade registral imobiliária?</a:t>
            </a:r>
          </a:p>
        </p:txBody>
      </p:sp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EE02FBB1-14A7-204B-A747-51D431741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7421" y="557048"/>
            <a:ext cx="6484881" cy="5475452"/>
          </a:xfrm>
        </p:spPr>
        <p:txBody>
          <a:bodyPr anchor="ctr">
            <a:normAutofit/>
          </a:bodyPr>
          <a:lstStyle/>
          <a:p>
            <a:pPr algn="just"/>
            <a:r>
              <a:rPr lang="pt-BR" sz="3000" dirty="0">
                <a:solidFill>
                  <a:srgbClr val="000000"/>
                </a:solidFill>
              </a:rPr>
              <a:t>É uma </a:t>
            </a:r>
            <a:r>
              <a:rPr lang="pt-BR" sz="3000" b="1" dirty="0">
                <a:solidFill>
                  <a:srgbClr val="000000"/>
                </a:solidFill>
              </a:rPr>
              <a:t>situação jurídica</a:t>
            </a:r>
            <a:r>
              <a:rPr lang="pt-BR" sz="3000" dirty="0">
                <a:solidFill>
                  <a:srgbClr val="000000"/>
                </a:solidFill>
              </a:rPr>
              <a:t> (ou, com </a:t>
            </a:r>
            <a:r>
              <a:rPr lang="pt-BR" sz="3000" i="1" dirty="0" err="1">
                <a:solidFill>
                  <a:srgbClr val="000000"/>
                </a:solidFill>
              </a:rPr>
              <a:t>Carnelutti</a:t>
            </a:r>
            <a:r>
              <a:rPr lang="pt-BR" sz="3000" dirty="0">
                <a:solidFill>
                  <a:srgbClr val="000000"/>
                </a:solidFill>
              </a:rPr>
              <a:t>, um </a:t>
            </a:r>
            <a:r>
              <a:rPr lang="pt-BR" sz="3000" i="1" dirty="0">
                <a:solidFill>
                  <a:srgbClr val="000000"/>
                </a:solidFill>
              </a:rPr>
              <a:t>status jurídico</a:t>
            </a:r>
            <a:r>
              <a:rPr lang="pt-BR" sz="3000" dirty="0">
                <a:solidFill>
                  <a:srgbClr val="000000"/>
                </a:solidFill>
              </a:rPr>
              <a:t>). </a:t>
            </a:r>
          </a:p>
          <a:p>
            <a:pPr marL="0" indent="0" algn="just">
              <a:buNone/>
            </a:pPr>
            <a:endParaRPr lang="pt-BR" sz="300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pt-BR" sz="3000" b="1" dirty="0">
                <a:solidFill>
                  <a:srgbClr val="000000"/>
                </a:solidFill>
              </a:rPr>
              <a:t>Complexo conteúdo: </a:t>
            </a:r>
          </a:p>
          <a:p>
            <a:pPr algn="just"/>
            <a:r>
              <a:rPr lang="pt-BR" sz="3000" dirty="0">
                <a:solidFill>
                  <a:srgbClr val="000000"/>
                </a:solidFill>
              </a:rPr>
              <a:t>Elementos físicos (pessoas e coisas); </a:t>
            </a:r>
          </a:p>
          <a:p>
            <a:pPr algn="just"/>
            <a:r>
              <a:rPr lang="pt-BR" sz="3000" dirty="0">
                <a:solidFill>
                  <a:srgbClr val="000000"/>
                </a:solidFill>
              </a:rPr>
              <a:t>Elemento econômico (a relação de interesses); e </a:t>
            </a:r>
          </a:p>
          <a:p>
            <a:pPr algn="just"/>
            <a:r>
              <a:rPr lang="pt-BR" sz="3000" dirty="0">
                <a:solidFill>
                  <a:srgbClr val="000000"/>
                </a:solidFill>
              </a:rPr>
              <a:t>Elemento psicológico (poderes e deveres). </a:t>
            </a:r>
          </a:p>
          <a:p>
            <a:pPr algn="just"/>
            <a:endParaRPr lang="pt-BR" sz="2400" dirty="0">
              <a:solidFill>
                <a:srgbClr val="000000"/>
              </a:solidFill>
            </a:endParaRPr>
          </a:p>
        </p:txBody>
      </p:sp>
      <p:sp>
        <p:nvSpPr>
          <p:cNvPr id="2" name="Espaço Reservado para Número de Slide 1">
            <a:extLst>
              <a:ext uri="{FF2B5EF4-FFF2-40B4-BE49-F238E27FC236}">
                <a16:creationId xmlns:a16="http://schemas.microsoft.com/office/drawing/2014/main" id="{7CE1E917-8C04-0440-B884-D2B396F53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80072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B98D73-3A0B-5948-8D23-B73FFFEE8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939" y="383628"/>
            <a:ext cx="7474172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pt-BR" b="1" dirty="0">
                <a:latin typeface="Arial" panose="020B0604020202020204" pitchFamily="34" charset="0"/>
                <a:cs typeface="Arial" panose="020B0604020202020204" pitchFamily="34" charset="0"/>
              </a:rPr>
              <a:t>Quem pode acessar os dados do Registro de Imóveis?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DC08880-C7FD-0342-825B-160207806B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090" y="1953127"/>
            <a:ext cx="8316309" cy="4636859"/>
          </a:xfrm>
        </p:spPr>
        <p:txBody>
          <a:bodyPr anchor="ctr">
            <a:normAutofit lnSpcReduction="10000"/>
          </a:bodyPr>
          <a:lstStyle/>
          <a:p>
            <a:pPr algn="just"/>
            <a:r>
              <a:rPr lang="pt-BR" sz="2000" b="1" dirty="0">
                <a:latin typeface="Arial" panose="020B0604020202020204" pitchFamily="34" charset="0"/>
                <a:cs typeface="Arial" panose="020B0604020202020204" pitchFamily="34" charset="0"/>
              </a:rPr>
              <a:t>Atualmente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: publicidade (indireta) irrestrita.</a:t>
            </a:r>
          </a:p>
          <a:p>
            <a:pPr algn="just"/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2000" b="1" dirty="0">
                <a:latin typeface="Arial" panose="020B0604020202020204" pitchFamily="34" charset="0"/>
                <a:cs typeface="Arial" panose="020B0604020202020204" pitchFamily="34" charset="0"/>
              </a:rPr>
              <a:t>Art. 17, LRP. 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Qualquer pessoa pode requerer certidão do registro sem informar ao oficial ou ao funcionário o motivo ou interesse do pedido.</a:t>
            </a:r>
          </a:p>
          <a:p>
            <a:pPr algn="just"/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2000" b="1" dirty="0">
                <a:latin typeface="Arial" panose="020B0604020202020204" pitchFamily="34" charset="0"/>
                <a:cs typeface="Arial" panose="020B0604020202020204" pitchFamily="34" charset="0"/>
              </a:rPr>
              <a:t>Art. 19, LRP.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A certidão será lavrada em inteiro teor, </a:t>
            </a:r>
            <a:r>
              <a:rPr lang="pt-BR" sz="2000" b="1" dirty="0">
                <a:latin typeface="Arial" panose="020B0604020202020204" pitchFamily="34" charset="0"/>
                <a:cs typeface="Arial" panose="020B0604020202020204" pitchFamily="34" charset="0"/>
              </a:rPr>
              <a:t>em resumo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, ou em relatório, conforme quesitos, e devidamente autenticada pelo oficial ou seus substitutos legais, não podendo ser retardada por mais de 5 (cinco) dias.</a:t>
            </a:r>
          </a:p>
          <a:p>
            <a:pPr algn="just"/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2000" b="1" dirty="0">
                <a:latin typeface="Arial" panose="020B0604020202020204" pitchFamily="34" charset="0"/>
                <a:cs typeface="Arial" panose="020B0604020202020204" pitchFamily="34" charset="0"/>
              </a:rPr>
              <a:t>Novidade?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A Lei 9.051/1995 editada para disciplinar a expedição de certidões para a defesa de direitos e esclarecimentos de situações, exige (art. 2º) que os interessados façam constar os motivos e finalidade do pedido.</a:t>
            </a:r>
          </a:p>
          <a:p>
            <a:endParaRPr lang="pt-BR" sz="1500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Graphic 39">
            <a:extLst>
              <a:ext uri="{FF2B5EF4-FFF2-40B4-BE49-F238E27FC236}">
                <a16:creationId xmlns:a16="http://schemas.microsoft.com/office/drawing/2014/main" id="{342A4F0A-03C6-481A-83FD-6A5B155542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278E6DD-EFD1-814B-A7AA-8512BC687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09239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6ECD204-8EF1-1149-82B0-50E3DF198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pt-BR" sz="4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Publicidade desejada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D0A4AB4-F047-3742-9D12-19D6E2CAD7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algn="just"/>
            <a:r>
              <a:rPr lang="pt-BR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 é o imóvel?</a:t>
            </a:r>
          </a:p>
          <a:p>
            <a:pPr algn="just"/>
            <a:endParaRPr lang="pt-BR" sz="3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Quem é o seu atual titular?</a:t>
            </a:r>
          </a:p>
          <a:p>
            <a:pPr algn="just"/>
            <a:endParaRPr lang="pt-BR" sz="3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Há ônus reais em vigor?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333F8002-038B-4541-80F2-FD7DBE026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0083" y="1784657"/>
            <a:ext cx="5767814" cy="4911695"/>
          </a:xfrm>
        </p:spPr>
        <p:txBody>
          <a:bodyPr>
            <a:normAutofit/>
          </a:bodyPr>
          <a:lstStyle/>
          <a:p>
            <a:pPr algn="just"/>
            <a:r>
              <a:rPr lang="pt-BR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Publicizar isso respeita a LGPD, afinal a propriedade é</a:t>
            </a:r>
            <a:r>
              <a:rPr lang="pt-BR" sz="2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“consentimento organizado”</a:t>
            </a:r>
            <a:r>
              <a:rPr lang="pt-BR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(Benito </a:t>
            </a:r>
            <a:r>
              <a:rPr lang="pt-BR" sz="2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Arruñada</a:t>
            </a:r>
            <a:r>
              <a:rPr lang="pt-BR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/>
            <a:endParaRPr lang="pt-BR" sz="2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Aquele que leva o seu título a registro </a:t>
            </a:r>
            <a:r>
              <a:rPr lang="pt-BR" sz="2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(em um sistema constitutivo e de registro de direitos)</a:t>
            </a:r>
            <a:r>
              <a:rPr lang="pt-BR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consente</a:t>
            </a:r>
            <a:r>
              <a:rPr lang="pt-BR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(ainda que implicitamente) para a divulgação de seus dados como instrumento de garantia da titularidade do seu direito real.   </a:t>
            </a:r>
          </a:p>
          <a:p>
            <a:pPr algn="just"/>
            <a:endParaRPr lang="pt-BR" sz="2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pt-BR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Interessa os dados pessoais daquele que figurou como  titular tabular há 40 anos? </a:t>
            </a:r>
            <a:r>
              <a:rPr lang="pt-BR" sz="2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(direito ao esquecimento)</a:t>
            </a:r>
            <a:endParaRPr lang="en-US" sz="22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700" dirty="0">
              <a:solidFill>
                <a:srgbClr val="FFFFFF"/>
              </a:solidFill>
            </a:endParaRPr>
          </a:p>
          <a:p>
            <a:endParaRPr lang="en-US" sz="1700" dirty="0">
              <a:solidFill>
                <a:srgbClr val="FFFFFF"/>
              </a:solidFill>
            </a:endParaRPr>
          </a:p>
          <a:p>
            <a:endParaRPr lang="pt-BR" sz="1700" dirty="0">
              <a:solidFill>
                <a:srgbClr val="FFFFFF"/>
              </a:solidFill>
            </a:endParaRPr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5A40BE28-1117-5644-949A-8BA6E20F7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992048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1D129F5A-614F-4144-ADF3-456CC7DDC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algn="ctr"/>
            <a:r>
              <a:rPr lang="pt-BR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Experiências </a:t>
            </a:r>
            <a:br>
              <a:rPr lang="pt-BR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Direito Comparado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DB96E107-4E9E-9D4D-A9B3-D03F20206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2111" y="1264321"/>
            <a:ext cx="5461347" cy="5230634"/>
          </a:xfrm>
        </p:spPr>
        <p:txBody>
          <a:bodyPr anchor="ctr">
            <a:normAutofit fontScale="92500"/>
          </a:bodyPr>
          <a:lstStyle/>
          <a:p>
            <a:pPr algn="just"/>
            <a:r>
              <a:rPr lang="pt-BR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pt-BR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ESPANHA </a:t>
            </a:r>
            <a:r>
              <a:rPr lang="pt-BR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 exige a identificação e até mesmo a declinação do real motivo da solicitação. O Registrador se não se convencer dos motivos poderá denegar o acesso à informação </a:t>
            </a:r>
            <a:r>
              <a:rPr lang="pt-BR" sz="24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(art. 222  da </a:t>
            </a:r>
            <a:r>
              <a:rPr lang="pt-BR" sz="2400" i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Ley</a:t>
            </a:r>
            <a:r>
              <a:rPr lang="pt-BR" sz="24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Hipotecaria)</a:t>
            </a:r>
            <a:r>
              <a:rPr lang="pt-BR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pt-BR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Em </a:t>
            </a:r>
            <a:r>
              <a:rPr lang="pt-BR" sz="2400" b="1" dirty="0">
                <a:latin typeface="Arial" panose="020B0604020202020204" pitchFamily="34" charset="0"/>
                <a:cs typeface="Arial" panose="020B0604020202020204" pitchFamily="34" charset="0"/>
              </a:rPr>
              <a:t>PORTUGAL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: Código de Registo Predial, artigo 112: </a:t>
            </a:r>
            <a:r>
              <a:rPr lang="pt-BR" sz="2400" b="1" dirty="0">
                <a:latin typeface="Arial" panose="020B0604020202020204" pitchFamily="34" charset="0"/>
                <a:cs typeface="Arial" panose="020B0604020202020204" pitchFamily="34" charset="0"/>
              </a:rPr>
              <a:t>Conteúdo da certidão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: As certidões de registo devem conter: “A reprodução das descrições e dos atos de registo </a:t>
            </a:r>
            <a:r>
              <a:rPr lang="pt-BR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EM VIGOR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respeitantes aos prédios em causa, </a:t>
            </a:r>
            <a:r>
              <a:rPr lang="pt-BR" sz="2400" b="1" dirty="0">
                <a:latin typeface="Arial" panose="020B0604020202020204" pitchFamily="34" charset="0"/>
                <a:cs typeface="Arial" panose="020B0604020202020204" pitchFamily="34" charset="0"/>
              </a:rPr>
              <a:t>salvo se tiverem sido pedidas com referência a todos os atos de registo”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pt-BR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sz="2400" dirty="0">
              <a:solidFill>
                <a:srgbClr val="000000"/>
              </a:solidFill>
            </a:endParaRPr>
          </a:p>
          <a:p>
            <a:endParaRPr lang="pt-BR" sz="2400" dirty="0">
              <a:solidFill>
                <a:srgbClr val="000000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D9391E1-D923-2C45-9EAA-92F825878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10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3298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C29B22F-1442-BB42-AF39-49671110C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006" y="826680"/>
            <a:ext cx="10328856" cy="1325563"/>
          </a:xfrm>
        </p:spPr>
        <p:txBody>
          <a:bodyPr>
            <a:normAutofit/>
          </a:bodyPr>
          <a:lstStyle/>
          <a:p>
            <a:pPr algn="ctr"/>
            <a:r>
              <a:rPr lang="pt-BR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Sugestões para o Sistema Registral Brasileiro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D1087C8-ABBE-AC49-9413-17E53A2F0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090" y="2638097"/>
            <a:ext cx="10579772" cy="3720661"/>
          </a:xfrm>
        </p:spPr>
        <p:txBody>
          <a:bodyPr>
            <a:normAutofit lnSpcReduction="10000"/>
          </a:bodyPr>
          <a:lstStyle/>
          <a:p>
            <a:pPr algn="just"/>
            <a:r>
              <a:rPr lang="pt-BR" sz="25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Regra</a:t>
            </a:r>
            <a:r>
              <a:rPr lang="pt-BR" sz="2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expedição de </a:t>
            </a:r>
            <a:r>
              <a:rPr lang="pt-BR" sz="25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certidão em resumo </a:t>
            </a:r>
            <a:r>
              <a:rPr lang="pt-BR" sz="2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pelo Oficial com os dados essenciais (descrição atual do imóvel;  quem  é o proprietário ou titular de direito real; se há ônus reais vigentes). Aqui a publicidade seria </a:t>
            </a:r>
            <a:r>
              <a:rPr lang="pt-BR" sz="25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irrestrita</a:t>
            </a:r>
            <a:r>
              <a:rPr lang="pt-BR" sz="2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pt-BR" sz="25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sz="25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Exceção</a:t>
            </a:r>
            <a:r>
              <a:rPr lang="pt-BR" sz="2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expedição de </a:t>
            </a:r>
            <a:r>
              <a:rPr lang="pt-BR" sz="25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certidão em inteiro teor de matrícula</a:t>
            </a:r>
            <a:r>
              <a:rPr lang="pt-BR" sz="2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(ou para matrículas encerradas/ certidão </a:t>
            </a:r>
            <a:r>
              <a:rPr lang="pt-BR" sz="25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vintenária</a:t>
            </a:r>
            <a:r>
              <a:rPr lang="pt-BR" sz="2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): acesso irrestrito ao titular  tabular devidamente identificado (ou procurador com poderes especiais); </a:t>
            </a:r>
            <a:r>
              <a:rPr lang="pt-BR" sz="25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publicidade mediante pedido escrito e fundamentado</a:t>
            </a:r>
            <a:r>
              <a:rPr lang="pt-BR" sz="2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Na negativa ou dúvida do Oficial quanto ao pedido o Juiz Corregedor Permanente decide.  </a:t>
            </a:r>
          </a:p>
          <a:p>
            <a:endParaRPr lang="pt-BR" sz="2000" dirty="0">
              <a:solidFill>
                <a:srgbClr val="000000"/>
              </a:solidFill>
            </a:endParaRPr>
          </a:p>
          <a:p>
            <a:endParaRPr lang="pt-BR" sz="2000" dirty="0">
              <a:solidFill>
                <a:srgbClr val="000000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B3AF65B-B5E4-7F43-81B3-E9323794A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49886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A475B9AF-F3D7-FD42-86A7-6E303E32E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algn="ctr"/>
            <a:r>
              <a:rPr lang="pt-BR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Benefícios: publicidade qualificada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612260F0-5DCD-F942-8B89-6DAB844914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1200" y="588579"/>
            <a:ext cx="6186152" cy="5749159"/>
          </a:xfrm>
        </p:spPr>
        <p:txBody>
          <a:bodyPr anchor="ctr">
            <a:normAutofit/>
          </a:bodyPr>
          <a:lstStyle/>
          <a:p>
            <a:pPr algn="just"/>
            <a:r>
              <a:rPr lang="pt-BR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Valoriza o trabalho do registrador</a:t>
            </a:r>
            <a:r>
              <a:rPr lang="pt-BR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como intérprete e curador da propriedade.</a:t>
            </a:r>
          </a:p>
          <a:p>
            <a:pPr algn="just"/>
            <a:endParaRPr lang="pt-BR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Atendimento (eficaz)</a:t>
            </a:r>
            <a:r>
              <a:rPr lang="pt-BR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ao interesse da grande maioria dos usuários. </a:t>
            </a:r>
          </a:p>
          <a:p>
            <a:pPr algn="just"/>
            <a:endParaRPr lang="pt-BR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t-BR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Análise econômica (AED)</a:t>
            </a:r>
            <a:r>
              <a:rPr lang="pt-BR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reduz a assimetria de informações e diminui os custos de transação, fomentando o desenvolvimento da economia.  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6ACA52D-7202-FE46-9AC8-C8071C9FE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39799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pt-BR" sz="7100" b="1" dirty="0"/>
              <a:t>Obrigado!</a:t>
            </a:r>
          </a:p>
          <a:p>
            <a:pPr marL="0" indent="0">
              <a:buNone/>
            </a:pPr>
            <a:endParaRPr lang="pt-BR" b="1" dirty="0"/>
          </a:p>
          <a:p>
            <a:pPr marL="0" indent="0" algn="ctr">
              <a:buNone/>
            </a:pPr>
            <a:r>
              <a:rPr lang="pt-BR" b="1" dirty="0"/>
              <a:t>2º Simpósio Nacional de Direito Registral Imobiliário </a:t>
            </a:r>
          </a:p>
          <a:p>
            <a:pPr marL="0" indent="0" algn="ctr">
              <a:buNone/>
            </a:pPr>
            <a:r>
              <a:rPr lang="pt-BR" b="1" dirty="0"/>
              <a:t>“Nicolau Balbino Filho”</a:t>
            </a:r>
          </a:p>
          <a:p>
            <a:pPr marL="0" indent="0">
              <a:buNone/>
            </a:pPr>
            <a:endParaRPr lang="pt-BR" b="1" dirty="0"/>
          </a:p>
          <a:p>
            <a:pPr marL="0" indent="0" algn="ctr">
              <a:buNone/>
            </a:pP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 Lei Geral de Proteção de Dados (LGPD) </a:t>
            </a:r>
          </a:p>
          <a:p>
            <a:pPr marL="0" indent="0" algn="ctr">
              <a:buNone/>
            </a:pPr>
            <a:r>
              <a:rPr lang="pt-BR" b="1" dirty="0">
                <a:latin typeface="Arial" panose="020B0604020202020204" pitchFamily="34" charset="0"/>
                <a:cs typeface="Arial" panose="020B0604020202020204" pitchFamily="34" charset="0"/>
              </a:rPr>
              <a:t>Desafios e Perspectivas da Publicidade Registral Imobiliária</a:t>
            </a:r>
          </a:p>
          <a:p>
            <a:pPr marL="0" indent="0">
              <a:buNone/>
            </a:pPr>
            <a:endParaRPr lang="pt-BR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C83256D-477B-304E-B093-CD729622E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82241-B075-C544-822B-C8E79AA278A2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76391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1099</Words>
  <Application>Microsoft Office PowerPoint</Application>
  <PresentationFormat>Widescreen</PresentationFormat>
  <Paragraphs>98</Paragraphs>
  <Slides>13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Tema do Office</vt:lpstr>
      <vt:lpstr>               A Lei Geral de Proteção de Dados (LGPD)  Desafios e Perspectivas da Publicidade Registral Imobiliária</vt:lpstr>
      <vt:lpstr>Parametrização da LGPD</vt:lpstr>
      <vt:lpstr>Por que os dados pessoais são tão importantes na atualidade?</vt:lpstr>
      <vt:lpstr>A quem se aplica a LGPD?</vt:lpstr>
      <vt:lpstr>Os Princípios Fundamentais da Proteção de Dados  e o tratamento nos Registros Públicos</vt:lpstr>
      <vt:lpstr>Publicidade Registral: o que é? </vt:lpstr>
      <vt:lpstr>Qual o objeto da publicidade registral imobiliária?</vt:lpstr>
      <vt:lpstr>Quem pode acessar os dados do Registro de Imóveis?</vt:lpstr>
      <vt:lpstr>Publicidade desejada</vt:lpstr>
      <vt:lpstr>Experiências  Direito Comparado</vt:lpstr>
      <vt:lpstr>Sugestões para o Sistema Registral Brasileiro</vt:lpstr>
      <vt:lpstr>Benefícios: publicidade qualificada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Lei Geral de Proteção de Dados (LGPD)  Desafios e Perspectivas da Publicidade Registral Imobiliária</dc:title>
  <dc:creator>Moacyr Petrocelli de Ávila Ribeiro</dc:creator>
  <cp:lastModifiedBy>Ivan Jacopetti do Lago</cp:lastModifiedBy>
  <cp:revision>10</cp:revision>
  <dcterms:created xsi:type="dcterms:W3CDTF">2019-11-11T15:44:01Z</dcterms:created>
  <dcterms:modified xsi:type="dcterms:W3CDTF">2019-11-12T13:44:18Z</dcterms:modified>
</cp:coreProperties>
</file>