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78" r:id="rId6"/>
    <p:sldId id="265" r:id="rId7"/>
    <p:sldId id="276" r:id="rId8"/>
    <p:sldId id="277" r:id="rId9"/>
    <p:sldId id="283" r:id="rId10"/>
    <p:sldId id="279" r:id="rId11"/>
    <p:sldId id="280" r:id="rId12"/>
    <p:sldId id="285" r:id="rId13"/>
    <p:sldId id="282" r:id="rId14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CF86B-AAAD-4125-A405-E02CDADCCE73}" v="135" dt="2019-11-14T11:46:28.6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9755" autoAdjust="0"/>
  </p:normalViewPr>
  <p:slideViewPr>
    <p:cSldViewPr>
      <p:cViewPr varScale="1">
        <p:scale>
          <a:sx n="53" d="100"/>
          <a:sy n="53" d="100"/>
        </p:scale>
        <p:origin x="456" y="3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D4FBF263-DEC6-4A9D-8C97-B85A8CB8C50E}" type="datetime1">
              <a:rPr lang="pt-BR" smtClean="0"/>
              <a:pPr algn="r" rtl="0"/>
              <a:t>14/11/2019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45ACAF8E-318A-4EFE-8633-D9E72ABCE0ED}" type="slidenum">
              <a:rPr lang="pt-BR" smtClean="0"/>
              <a:pPr algn="r"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6559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8C123CB6-8505-484D-AD49-CCA5FF708E8E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5EE2CF44-2B13-41B4-A334-1CDF534EEBBF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45385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1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583226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Criptomoedas: carteiras virtuais, trocas financeiras de valores</a:t>
            </a:r>
          </a:p>
          <a:p>
            <a:r>
              <a:rPr lang="pt-BR" dirty="0" err="1"/>
              <a:t>Blockchain</a:t>
            </a:r>
            <a:r>
              <a:rPr lang="pt-BR" dirty="0"/>
              <a:t>: cadeia de blocos que registra as transações do livro-razão</a:t>
            </a:r>
          </a:p>
          <a:p>
            <a:r>
              <a:rPr lang="pt-BR" dirty="0"/>
              <a:t>Replicação da </a:t>
            </a:r>
            <a:r>
              <a:rPr lang="pt-BR" dirty="0" err="1"/>
              <a:t>blockchain</a:t>
            </a:r>
            <a:r>
              <a:rPr lang="pt-BR" dirty="0"/>
              <a:t>: infraestrutura que garante imutabilidade digital</a:t>
            </a:r>
          </a:p>
          <a:p>
            <a:r>
              <a:rPr lang="pt-BR" dirty="0"/>
              <a:t>Criptomoedas coloridas: cada criptomoeda possui um identificador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2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43972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Evolução das criptomoedas colorias: tokens na </a:t>
            </a:r>
            <a:r>
              <a:rPr lang="pt-BR" dirty="0" err="1"/>
              <a:t>blockchain</a:t>
            </a:r>
            <a:r>
              <a:rPr lang="pt-BR" dirty="0"/>
              <a:t> do </a:t>
            </a:r>
            <a:r>
              <a:rPr lang="pt-BR" dirty="0" err="1"/>
              <a:t>Ethereum</a:t>
            </a:r>
            <a:r>
              <a:rPr lang="pt-BR" dirty="0"/>
              <a:t> com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contracts</a:t>
            </a:r>
            <a:endParaRPr lang="pt-BR" dirty="0"/>
          </a:p>
          <a:p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contract</a:t>
            </a:r>
            <a:r>
              <a:rPr lang="pt-BR" dirty="0"/>
              <a:t>: código </a:t>
            </a:r>
            <a:r>
              <a:rPr lang="pt-BR" dirty="0" err="1"/>
              <a:t>auto-executável</a:t>
            </a:r>
            <a:r>
              <a:rPr lang="pt-BR" dirty="0"/>
              <a:t> (descentralizado!)</a:t>
            </a:r>
          </a:p>
          <a:p>
            <a:r>
              <a:rPr lang="pt-BR" dirty="0"/>
              <a:t>Ativos tangíveis ou intangíveis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err="1"/>
              <a:t>Tokenização</a:t>
            </a:r>
            <a:r>
              <a:rPr lang="pt-BR" dirty="0"/>
              <a:t> começou no setor financeiro (p.ex. mercado de ações)</a:t>
            </a:r>
          </a:p>
          <a:p>
            <a:r>
              <a:rPr lang="pt-BR" dirty="0"/>
              <a:t>Exemplo: direitos autorais, </a:t>
            </a:r>
            <a:r>
              <a:rPr lang="pt-BR" dirty="0" err="1"/>
              <a:t>tokenização</a:t>
            </a:r>
            <a:r>
              <a:rPr lang="pt-BR" dirty="0"/>
              <a:t> de uma obra até um limite de downloads, ICO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3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656433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p.ex. no agronegócio, no varejo/logística, internet das coisas</a:t>
            </a:r>
          </a:p>
          <a:p>
            <a:r>
              <a:rPr lang="pt-BR" dirty="0"/>
              <a:t>Hardware ou autoridade</a:t>
            </a:r>
          </a:p>
          <a:p>
            <a:r>
              <a:rPr lang="pt-BR" dirty="0" err="1"/>
              <a:t>Blockchain</a:t>
            </a:r>
            <a:r>
              <a:rPr lang="pt-BR" dirty="0"/>
              <a:t> sem intermediários garantidores??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4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070576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Token como título: sistema de registro de direitos x sistema de registro de documentos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Tokenizing real estate assets: </a:t>
            </a:r>
            <a:r>
              <a:rPr lang="pt-BR" dirty="0"/>
              <a:t>utiliza </a:t>
            </a:r>
            <a:r>
              <a:rPr lang="pt-BR" dirty="0" err="1"/>
              <a:t>blockchain</a:t>
            </a:r>
            <a:r>
              <a:rPr lang="pt-BR" dirty="0"/>
              <a:t> para rastrear as transações, </a:t>
            </a:r>
            <a:r>
              <a:rPr lang="en-US" dirty="0"/>
              <a:t>micro-share </a:t>
            </a:r>
            <a:r>
              <a:rPr lang="en-US" dirty="0" err="1"/>
              <a:t>ou</a:t>
            </a:r>
            <a:r>
              <a:rPr lang="en-US" dirty="0"/>
              <a:t> co-owner?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Alternativa</a:t>
            </a:r>
            <a:r>
              <a:rPr lang="en-US" dirty="0"/>
              <a:t> </a:t>
            </a:r>
            <a:r>
              <a:rPr lang="en-US" dirty="0" err="1"/>
              <a:t>ao</a:t>
            </a:r>
            <a:r>
              <a:rPr lang="en-US" dirty="0"/>
              <a:t> </a:t>
            </a:r>
            <a:r>
              <a:rPr lang="en-US" dirty="0" err="1"/>
              <a:t>emprestimo</a:t>
            </a:r>
            <a:r>
              <a:rPr lang="en-US" dirty="0"/>
              <a:t> com </a:t>
            </a:r>
            <a:r>
              <a:rPr lang="en-US" dirty="0" err="1"/>
              <a:t>garantia</a:t>
            </a:r>
            <a:r>
              <a:rPr lang="en-US" dirty="0"/>
              <a:t> de </a:t>
            </a:r>
            <a:r>
              <a:rPr lang="en-US" dirty="0" err="1"/>
              <a:t>imóvel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hipoteca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Fundos</a:t>
            </a:r>
            <a:r>
              <a:rPr lang="en-US" dirty="0"/>
              <a:t> de </a:t>
            </a:r>
            <a:r>
              <a:rPr lang="en-US" dirty="0" err="1"/>
              <a:t>investimento</a:t>
            </a:r>
            <a:r>
              <a:rPr lang="en-US" dirty="0"/>
              <a:t> </a:t>
            </a:r>
            <a:r>
              <a:rPr lang="en-US" dirty="0" err="1"/>
              <a:t>imobiliário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https://www.meridio.co/ 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Democratizing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Real 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Estate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pt-B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https://www.beenest.com/ 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Decentralized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Home </a:t>
            </a:r>
            <a:r>
              <a:rPr lang="pt-B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Sharing</a:t>
            </a:r>
            <a:r>
              <a:rPr lang="pt-B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5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60992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Regras de transferência e comercialização são codificadas por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contracts</a:t>
            </a:r>
            <a:endParaRPr lang="pt-BR" dirty="0"/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Decentralized Autonomous Smart Property (DASP)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Várias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limitações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(Dr. Ivan Jacopetti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Coimbra)</a:t>
            </a: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Reconhecimento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legal dos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registros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blockchain e dos smart contracts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6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89720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Mcluhan</a:t>
            </a:r>
            <a:r>
              <a:rPr lang="pt-BR" dirty="0"/>
              <a:t>: o meio é a mensagem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Exemplos de transformações no mercado imobiliário (</a:t>
            </a:r>
            <a:r>
              <a:rPr lang="pt-BR" dirty="0" err="1"/>
              <a:t>tokenização</a:t>
            </a:r>
            <a:r>
              <a:rPr lang="pt-BR" dirty="0"/>
              <a:t> é só um deles)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7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459180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Universidade Católica de Brasília: dissertação de mestrado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Modelo de propriedade digital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8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209003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 properties: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tokenização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direitos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reais</a:t>
            </a:r>
            <a:endParaRPr lang="en-US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Centre </a:t>
            </a:r>
            <a:r>
              <a:rPr lang="en-US" sz="120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d’Estudis</a:t>
            </a:r>
            <a:r>
              <a:rPr lang="en-US" sz="120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Jurídics</a:t>
            </a:r>
            <a:r>
              <a:rPr lang="en-US" sz="120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Formació</a:t>
            </a:r>
            <a:r>
              <a:rPr lang="en-US" sz="120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Especialitzada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Department of Justice – Catalonia Government granted to the UNESCO Housing Chair a new research project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estudo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jurídico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compatibilidade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 Código civil da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Catalunia</a:t>
            </a:r>
            <a:endParaRPr lang="en-US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 interdisciplinary para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análise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técnico-jurídica</a:t>
            </a:r>
            <a:endParaRPr lang="en-US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9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815166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Congresso nacional em Sevilha: inovação tecnológica</a:t>
            </a:r>
          </a:p>
          <a:p>
            <a:r>
              <a:rPr lang="pt-BR" dirty="0"/>
              <a:t>Espanha segundo destino turístico do mundo: fraudes com </a:t>
            </a:r>
            <a:r>
              <a:rPr lang="pt-BR" dirty="0" err="1"/>
              <a:t>airbnb</a:t>
            </a:r>
            <a:r>
              <a:rPr lang="pt-BR" dirty="0"/>
              <a:t>, problema do oráculo!</a:t>
            </a:r>
          </a:p>
          <a:p>
            <a:r>
              <a:rPr lang="pt-BR" dirty="0"/>
              <a:t>Redução de fraudes e interconexão com autoridades</a:t>
            </a:r>
          </a:p>
          <a:p>
            <a:r>
              <a:rPr lang="pt-BR" dirty="0"/>
              <a:t>Sistema que identifica quais propriedades estão legalmente disponíveis para aluguel turístico</a:t>
            </a:r>
          </a:p>
          <a:p>
            <a:r>
              <a:rPr lang="pt-BR" dirty="0"/>
              <a:t>Provocação: propósito dos registradores! Oferecimento de </a:t>
            </a:r>
            <a:r>
              <a:rPr lang="pt-BR"/>
              <a:t>novos serviços!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2CF44-2B13-41B4-A334-1CDF534EEBBF}" type="slidenum">
              <a:rPr lang="pt-BR" noProof="0" smtClean="0"/>
              <a:pPr/>
              <a:t>10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5336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 bwMode="gray">
          <a:xfrm>
            <a:off x="0" y="2825016"/>
            <a:ext cx="12188952" cy="3180930"/>
          </a:xfrm>
          <a:prstGeom prst="rect">
            <a:avLst/>
          </a:prstGeom>
          <a:solidFill>
            <a:schemeClr val="bg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7" name="Retângulo 6"/>
          <p:cNvSpPr/>
          <p:nvPr userDrawn="1"/>
        </p:nvSpPr>
        <p:spPr bwMode="black">
          <a:xfrm>
            <a:off x="0" y="3075709"/>
            <a:ext cx="12188952" cy="26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white">
          <a:xfrm>
            <a:off x="1066800" y="3165763"/>
            <a:ext cx="10058400" cy="1711037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 bwMode="white">
          <a:xfrm>
            <a:off x="1066800" y="4953000"/>
            <a:ext cx="10058400" cy="685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pt-BR" noProof="0"/>
              <a:t>Clique para editar o estilo do subtítulo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509B53E-5F46-420C-9FC5-DAEB88ACCC36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4000" y="1828800"/>
            <a:ext cx="9144000" cy="2743200"/>
          </a:xfrm>
        </p:spPr>
        <p:txBody>
          <a:bodyPr rtlCol="0" anchor="b">
            <a:normAutofit/>
          </a:bodyPr>
          <a:lstStyle>
            <a:lvl1pPr algn="l" rtl="0">
              <a:defRPr sz="54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4000" y="4589463"/>
            <a:ext cx="9144000" cy="1506537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>
                <a:solidFill>
                  <a:schemeClr val="accent1"/>
                </a:solidFill>
                <a:latin typeface="+mj-lt"/>
              </a:defRPr>
            </a:lvl1pPr>
            <a:lvl2pPr marL="457200" indent="0" algn="l" rtl="0">
              <a:buNone/>
              <a:defRPr sz="2000"/>
            </a:lvl2pPr>
            <a:lvl3pPr marL="914400" indent="0" algn="l" rtl="0">
              <a:buNone/>
              <a:defRPr sz="1800"/>
            </a:lvl3pPr>
            <a:lvl4pPr marL="1371600" indent="0" algn="l" rtl="0">
              <a:buNone/>
              <a:defRPr sz="1600"/>
            </a:lvl4pPr>
            <a:lvl5pPr marL="1828800" indent="0" algn="l" rtl="0">
              <a:buNone/>
              <a:defRPr sz="1600"/>
            </a:lvl5pPr>
            <a:lvl6pPr marL="2286000" indent="0" algn="l" rtl="0">
              <a:buNone/>
              <a:defRPr sz="1600"/>
            </a:lvl6pPr>
            <a:lvl7pPr marL="2743200" indent="0" algn="l" rtl="0">
              <a:buNone/>
              <a:defRPr sz="1600"/>
            </a:lvl7pPr>
            <a:lvl8pPr marL="3200400" indent="0" algn="l" rtl="0">
              <a:buNone/>
              <a:defRPr sz="1600"/>
            </a:lvl8pPr>
            <a:lvl9pPr marL="3657600" indent="0" algn="l" rtl="0">
              <a:buNone/>
              <a:defRPr sz="16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43400" cy="4270375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24600" y="1825625"/>
            <a:ext cx="4343400" cy="4270375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E64EAC-5602-4386-82F0-40AD884218D6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7048" y="1828800"/>
            <a:ext cx="4343400" cy="685800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27048" y="2514600"/>
            <a:ext cx="4343400" cy="35814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327648" y="1828800"/>
            <a:ext cx="4343400" cy="685800"/>
          </a:xfrm>
        </p:spPr>
        <p:txBody>
          <a:bodyPr rtlCol="0" anchor="ctr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327648" y="2514600"/>
            <a:ext cx="4343400" cy="35814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9F0ECE-4690-40DC-8016-3D7B9FECC6A6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D2E0B61-5964-4D91-A168-D7CB792A2B2D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4555902-7965-4B4C-B9FC-820C063D4756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02587" y="1600200"/>
            <a:ext cx="3122613" cy="1828800"/>
          </a:xfrm>
        </p:spPr>
        <p:txBody>
          <a:bodyPr rtlCol="0" anchor="b">
            <a:normAutofit/>
          </a:bodyPr>
          <a:lstStyle>
            <a:lvl1pPr algn="l" rtl="0">
              <a:defRPr sz="34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60412" y="7620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001039" y="3429000"/>
            <a:ext cx="3124161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7EB872-3A44-4095-8573-160D8312FA73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 userDrawn="1"/>
        </p:nvSpPr>
        <p:spPr bwMode="blackWhite">
          <a:xfrm>
            <a:off x="644091" y="640080"/>
            <a:ext cx="6675120" cy="5577840"/>
          </a:xfrm>
          <a:prstGeom prst="rect">
            <a:avLst/>
          </a:prstGeom>
          <a:solidFill>
            <a:srgbClr val="000000"/>
          </a:solidFill>
          <a:ln w="1016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600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97952" y="1600200"/>
            <a:ext cx="3127248" cy="1828800"/>
          </a:xfrm>
        </p:spPr>
        <p:txBody>
          <a:bodyPr rtlCol="0" anchor="b">
            <a:normAutofit/>
          </a:bodyPr>
          <a:lstStyle>
            <a:lvl1pPr algn="l" rtl="0">
              <a:defRPr sz="3400"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781251" y="777240"/>
            <a:ext cx="6400800" cy="5303520"/>
          </a:xfrm>
        </p:spPr>
        <p:txBody>
          <a:bodyPr tIns="45720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997952" y="3429000"/>
            <a:ext cx="3127248" cy="18288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pt-BR" noProof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50E4E7D-D0A9-4DEE-9266-00B85AF59F3B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32DDEFA-DB5B-4288-BFD4-28EED68507B6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457199"/>
            <a:ext cx="1943100" cy="5638801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t-BR" noProof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457199"/>
            <a:ext cx="7048500" cy="5638801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2BFE731-CCCB-4F3F-8490-9D481963C25C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610600" y="6362700"/>
            <a:ext cx="9906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436AF61-35ED-497B-AFBC-44E1662D60CA}" type="datetime1">
              <a:rPr lang="pt-BR" noProof="0" smtClean="0"/>
              <a:pPr/>
              <a:t>14/11/2019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524000" y="6362700"/>
            <a:ext cx="6881553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9829800" y="6362700"/>
            <a:ext cx="838200" cy="257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fld id="{E31375A4-56A4-47D6-9801-1991572033F7}" type="slidenum">
              <a:rPr lang="pt-BR" noProof="0" smtClean="0"/>
              <a:pPr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15087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317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060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42864" y="3165763"/>
            <a:ext cx="10357792" cy="1711037"/>
          </a:xfrm>
        </p:spPr>
        <p:txBody>
          <a:bodyPr rtlCol="0">
            <a:normAutofit fontScale="90000"/>
          </a:bodyPr>
          <a:lstStyle/>
          <a:p>
            <a:r>
              <a:rPr lang="pt-BR" dirty="0"/>
              <a:t>BLOCKCHAIN e SMART PROPERTY</a:t>
            </a:r>
            <a:br>
              <a:rPr lang="pt-BR" dirty="0"/>
            </a:br>
            <a:r>
              <a:rPr lang="pt-BR" sz="3100" dirty="0"/>
              <a:t>o Registro de Imóveis e a </a:t>
            </a:r>
            <a:r>
              <a:rPr lang="pt-BR" sz="3100" dirty="0" err="1"/>
              <a:t>tokenização</a:t>
            </a:r>
            <a:r>
              <a:rPr lang="pt-BR" sz="3100" dirty="0"/>
              <a:t> da propriedade</a:t>
            </a:r>
            <a:endParaRPr lang="pt-BR" sz="53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42864" y="4953000"/>
            <a:ext cx="10058400" cy="685800"/>
          </a:xfrm>
        </p:spPr>
        <p:txBody>
          <a:bodyPr rtlCol="0"/>
          <a:lstStyle/>
          <a:p>
            <a:pPr rtl="0"/>
            <a:r>
              <a:rPr lang="pt-BR" b="1" dirty="0"/>
              <a:t>XLVI Encontro dos Oficiais de Registro de Imóveis do Brasil</a:t>
            </a:r>
          </a:p>
          <a:p>
            <a:r>
              <a:rPr lang="pt-BR" dirty="0">
                <a:solidFill>
                  <a:schemeClr val="accent6"/>
                </a:solidFill>
              </a:rPr>
              <a:t>Adriana Jacoto Unger</a:t>
            </a:r>
          </a:p>
          <a:p>
            <a:pPr rtl="0"/>
            <a:endParaRPr lang="pt-BR" b="1" dirty="0"/>
          </a:p>
        </p:txBody>
      </p:sp>
      <p:pic>
        <p:nvPicPr>
          <p:cNvPr id="23" name="Imagem 22" descr="Uma imagem contendo comida, desenho, camisa&#10;&#10;Descrição gerada automaticamente">
            <a:extLst>
              <a:ext uri="{FF2B5EF4-FFF2-40B4-BE49-F238E27FC236}">
                <a16:creationId xmlns:a16="http://schemas.microsoft.com/office/drawing/2014/main" id="{BFCA2BFD-058D-45BB-A879-6DD003723E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757" y="3573016"/>
            <a:ext cx="3716381" cy="224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5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D8723-C002-4344-AD6F-754BE96D9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Blockchain</a:t>
            </a:r>
            <a:r>
              <a:rPr lang="pt-BR" dirty="0"/>
              <a:t> e criptomoedas</a:t>
            </a:r>
          </a:p>
        </p:txBody>
      </p:sp>
      <p:pic>
        <p:nvPicPr>
          <p:cNvPr id="5" name="Imagem 4" descr="Uma imagem contendo placa, rua, placar, computador&#10;&#10;Descrição gerada automaticamente">
            <a:extLst>
              <a:ext uri="{FF2B5EF4-FFF2-40B4-BE49-F238E27FC236}">
                <a16:creationId xmlns:a16="http://schemas.microsoft.com/office/drawing/2014/main" id="{AA5F71EA-AECE-4B53-B1A9-BF89C9946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632" y="1906558"/>
            <a:ext cx="4042420" cy="241332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9C24989-EEBA-4C6C-98FF-DCFA3A7A5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44" y="4938896"/>
            <a:ext cx="3057327" cy="116190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5CAE120-9F2E-4CA9-BC08-CD8FB54DD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6585" y="4938896"/>
            <a:ext cx="3057327" cy="116190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FA90AC3-CA44-4125-9065-00F44F0BC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809" y="4938896"/>
            <a:ext cx="3057327" cy="116190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9BDC9BB-097A-40B4-B416-01EC5FA37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050" y="4938896"/>
            <a:ext cx="3057327" cy="116190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ED607111-06F9-4CF7-80A2-8A18022CD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9776" y="2643787"/>
            <a:ext cx="1472952" cy="846947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9C4369F3-DD5C-4D8A-A1F2-98AE3A3FD3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416"/>
          <a:stretch/>
        </p:blipFill>
        <p:spPr>
          <a:xfrm>
            <a:off x="7392144" y="2219213"/>
            <a:ext cx="1764613" cy="177336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DD99864-67EA-425A-9FDC-7286B9059DA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2"/>
          <a:stretch/>
        </p:blipFill>
        <p:spPr>
          <a:xfrm>
            <a:off x="9768408" y="4467103"/>
            <a:ext cx="2077516" cy="2105488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CB62B958-0573-498B-87A7-BA1A893ED531}"/>
              </a:ext>
            </a:extLst>
          </p:cNvPr>
          <p:cNvSpPr/>
          <p:nvPr/>
        </p:nvSpPr>
        <p:spPr>
          <a:xfrm>
            <a:off x="11208568" y="6453336"/>
            <a:ext cx="36004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37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Tokens e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contracts</a:t>
            </a:r>
            <a:endParaRPr lang="pt-BR" dirty="0"/>
          </a:p>
        </p:txBody>
      </p:sp>
      <p:sp>
        <p:nvSpPr>
          <p:cNvPr id="14" name="Espaço Reservado para Conteúdo 13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sz="2800" dirty="0"/>
              <a:t>Token: representante digital de um ativo real</a:t>
            </a:r>
          </a:p>
          <a:p>
            <a:pPr rtl="0"/>
            <a:r>
              <a:rPr lang="pt-BR" sz="2800" dirty="0" err="1"/>
              <a:t>Smart</a:t>
            </a:r>
            <a:r>
              <a:rPr lang="pt-BR" sz="2800" dirty="0"/>
              <a:t> </a:t>
            </a:r>
            <a:r>
              <a:rPr lang="pt-BR" sz="2800" dirty="0" err="1"/>
              <a:t>contracts</a:t>
            </a:r>
            <a:r>
              <a:rPr lang="pt-BR" sz="2800" dirty="0"/>
              <a:t>: formalização de regras de negócio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A38F9D3-D5B6-4D73-85CB-3A810C0821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257"/>
          <a:stretch/>
        </p:blipFill>
        <p:spPr>
          <a:xfrm>
            <a:off x="1524000" y="3463130"/>
            <a:ext cx="9001000" cy="283173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1491C49-2F29-45A5-9B68-DC63DC8A9DE7}"/>
              </a:ext>
            </a:extLst>
          </p:cNvPr>
          <p:cNvSpPr txBox="1"/>
          <p:nvPr/>
        </p:nvSpPr>
        <p:spPr>
          <a:xfrm>
            <a:off x="2297832" y="6150084"/>
            <a:ext cx="1547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Ativos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A8D05DC-74DE-4F48-82A4-4DCDADBC7DD3}"/>
              </a:ext>
            </a:extLst>
          </p:cNvPr>
          <p:cNvSpPr txBox="1"/>
          <p:nvPr/>
        </p:nvSpPr>
        <p:spPr>
          <a:xfrm>
            <a:off x="5087888" y="6151632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err="1"/>
              <a:t>Smart</a:t>
            </a:r>
            <a:r>
              <a:rPr lang="pt-BR" sz="2000" dirty="0"/>
              <a:t> </a:t>
            </a:r>
            <a:r>
              <a:rPr lang="pt-BR" sz="2000" dirty="0" err="1"/>
              <a:t>contract</a:t>
            </a:r>
            <a:endParaRPr lang="pt-BR" sz="20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85E32BE-9D73-4161-83BA-60C5B57CBB3E}"/>
              </a:ext>
            </a:extLst>
          </p:cNvPr>
          <p:cNvSpPr txBox="1"/>
          <p:nvPr/>
        </p:nvSpPr>
        <p:spPr>
          <a:xfrm>
            <a:off x="7392144" y="3394870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criptomoeda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EF59B45-A076-4FF6-8E59-1D4370F1F708}"/>
              </a:ext>
            </a:extLst>
          </p:cNvPr>
          <p:cNvSpPr txBox="1"/>
          <p:nvPr/>
        </p:nvSpPr>
        <p:spPr>
          <a:xfrm>
            <a:off x="7752184" y="5924490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token</a:t>
            </a:r>
          </a:p>
        </p:txBody>
      </p:sp>
    </p:spTree>
    <p:extLst>
      <p:ext uri="{BB962C8B-B14F-4D97-AF65-F5344CB8AC3E}">
        <p14:creationId xmlns:p14="http://schemas.microsoft.com/office/powerpoint/2010/main" val="304282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5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err="1"/>
              <a:t>Tokenização</a:t>
            </a:r>
            <a:r>
              <a:rPr lang="pt-BR" dirty="0"/>
              <a:t> e o problema do oráculo</a:t>
            </a:r>
          </a:p>
        </p:txBody>
      </p:sp>
      <p:pic>
        <p:nvPicPr>
          <p:cNvPr id="5" name="Imagem 4" descr="Foto em preto e branco de pessoas em volta&#10;&#10;Descrição gerada automaticamente">
            <a:extLst>
              <a:ext uri="{FF2B5EF4-FFF2-40B4-BE49-F238E27FC236}">
                <a16:creationId xmlns:a16="http://schemas.microsoft.com/office/drawing/2014/main" id="{00A5341B-7512-470B-9782-ACBF50675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844824"/>
            <a:ext cx="7620000" cy="3810000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C7FE0CE0-463D-4E32-BDE6-9D356504E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042120"/>
            <a:ext cx="9144000" cy="4267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3200" dirty="0"/>
              <a:t>Como vincular ativos do mundo real a tokens?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664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98C3C-AE8B-4288-B985-E9BAFD9A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Tokenização</a:t>
            </a:r>
            <a:r>
              <a:rPr lang="pt-BR" dirty="0"/>
              <a:t> da propriedade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6A110C-5E94-4781-8950-838292805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Proprietário de um imóvel pode oferecer tokens digitais que representam uma </a:t>
            </a:r>
            <a:r>
              <a:rPr lang="pt-BR" sz="2800" dirty="0" err="1"/>
              <a:t>microfração</a:t>
            </a:r>
            <a:r>
              <a:rPr lang="pt-BR" sz="2800" dirty="0"/>
              <a:t> da propriedade</a:t>
            </a:r>
          </a:p>
          <a:p>
            <a:r>
              <a:rPr lang="pt-BR" sz="2800" dirty="0"/>
              <a:t>Democratização do acesso ao mercado imobiliário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3E45D8-FB55-4A87-AE60-7AB29ACDC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20" y="3448163"/>
            <a:ext cx="8640960" cy="27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0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0FF342-21DE-4E8C-B5E5-DAE3B04EE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136" y="737937"/>
            <a:ext cx="4320480" cy="182880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property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8EA5958-B28B-49CA-83EC-E201A86E4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148" y="762000"/>
            <a:ext cx="5151328" cy="5334000"/>
          </a:xfrm>
          <a:prstGeom prst="rect">
            <a:avLst/>
          </a:prstGeom>
          <a:noFill/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5755FD-BF02-4808-8212-965B2DCC6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20136" y="2708920"/>
            <a:ext cx="4320479" cy="25488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Propriedade é controlada por </a:t>
            </a:r>
            <a:r>
              <a:rPr lang="pt-BR" sz="2800" dirty="0" err="1"/>
              <a:t>blockchain</a:t>
            </a:r>
            <a:r>
              <a:rPr lang="pt-BR" sz="2800" dirty="0"/>
              <a:t> e </a:t>
            </a:r>
            <a:r>
              <a:rPr lang="pt-BR" sz="2800" dirty="0" err="1"/>
              <a:t>smart</a:t>
            </a:r>
            <a:r>
              <a:rPr lang="pt-BR" sz="2800" dirty="0"/>
              <a:t> </a:t>
            </a:r>
            <a:r>
              <a:rPr lang="pt-BR" sz="2800" dirty="0" err="1"/>
              <a:t>contracts</a:t>
            </a:r>
            <a:endParaRPr lang="pt-BR" sz="2800" dirty="0"/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2800" dirty="0"/>
              <a:t>Token representa o imóvel ou direitos reais sobre o imóvel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1D56F5E-B59A-4ECC-9397-FC047D05E8D7}"/>
              </a:ext>
            </a:extLst>
          </p:cNvPr>
          <p:cNvSpPr/>
          <p:nvPr/>
        </p:nvSpPr>
        <p:spPr>
          <a:xfrm>
            <a:off x="3143672" y="5733256"/>
            <a:ext cx="2304256" cy="3627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445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D40F6-AC00-460C-9A39-269DBF5F1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Modelos disruptivos de negócios imobiliários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94F8DF-E112-47F6-967A-BF48CB3A6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080" y="1828800"/>
            <a:ext cx="5112568" cy="4267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800" dirty="0"/>
              <a:t>Economia do compartilhamento:</a:t>
            </a:r>
          </a:p>
          <a:p>
            <a:r>
              <a:rPr lang="pt-BR" sz="2800" dirty="0"/>
              <a:t>Aluguel de curta duração</a:t>
            </a:r>
          </a:p>
          <a:p>
            <a:r>
              <a:rPr lang="pt-BR" sz="2800" dirty="0" err="1"/>
              <a:t>Coliving</a:t>
            </a:r>
            <a:endParaRPr lang="pt-BR" sz="2800" dirty="0"/>
          </a:p>
          <a:p>
            <a:r>
              <a:rPr lang="pt-BR" sz="2800" dirty="0" err="1"/>
              <a:t>Coworking</a:t>
            </a:r>
            <a:endParaRPr lang="pt-BR" sz="2800" dirty="0"/>
          </a:p>
          <a:p>
            <a:r>
              <a:rPr lang="pt-BR" sz="2800" dirty="0" err="1"/>
              <a:t>Student</a:t>
            </a:r>
            <a:r>
              <a:rPr lang="pt-BR" sz="2800" dirty="0"/>
              <a:t> living</a:t>
            </a:r>
          </a:p>
          <a:p>
            <a:r>
              <a:rPr lang="pt-BR" sz="2800" dirty="0" err="1"/>
              <a:t>Senior</a:t>
            </a:r>
            <a:r>
              <a:rPr lang="pt-BR" sz="2800" dirty="0"/>
              <a:t> living</a:t>
            </a:r>
          </a:p>
          <a:p>
            <a:r>
              <a:rPr lang="pt-BR" sz="2800" dirty="0" err="1"/>
              <a:t>Multipropriedade</a:t>
            </a:r>
            <a:endParaRPr lang="pt-BR" sz="2800" dirty="0"/>
          </a:p>
          <a:p>
            <a:r>
              <a:rPr lang="pt-BR" sz="2800" dirty="0"/>
              <a:t>Condo hotéis</a:t>
            </a:r>
          </a:p>
          <a:p>
            <a:endParaRPr lang="pt-BR" sz="2800" dirty="0"/>
          </a:p>
          <a:p>
            <a:endParaRPr lang="pt-BR" sz="2800" dirty="0"/>
          </a:p>
        </p:txBody>
      </p:sp>
      <p:pic>
        <p:nvPicPr>
          <p:cNvPr id="5" name="Imagem 4" descr="Foto preta e branca de um homem&#10;&#10;Descrição gerada automaticamente">
            <a:extLst>
              <a:ext uri="{FF2B5EF4-FFF2-40B4-BE49-F238E27FC236}">
                <a16:creationId xmlns:a16="http://schemas.microsoft.com/office/drawing/2014/main" id="{154BE209-1638-445D-8A69-2736ABCB9F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" t="14197" r="1436" b="16204"/>
          <a:stretch/>
        </p:blipFill>
        <p:spPr>
          <a:xfrm>
            <a:off x="335359" y="4641674"/>
            <a:ext cx="5498653" cy="2216326"/>
          </a:xfrm>
          <a:prstGeom prst="rect">
            <a:avLst/>
          </a:prstGeom>
        </p:spPr>
      </p:pic>
      <p:pic>
        <p:nvPicPr>
          <p:cNvPr id="8" name="Picture 2" descr="https://i1.wp.com/leandrojesus.com/wp-content/uploads/2018/02/foto7.jpg?zoom=1.3499999046325684&amp;fit=1202%2C521">
            <a:extLst>
              <a:ext uri="{FF2B5EF4-FFF2-40B4-BE49-F238E27FC236}">
                <a16:creationId xmlns:a16="http://schemas.microsoft.com/office/drawing/2014/main" id="{E924123A-1DAD-4953-8796-714A55B19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19" b="30261"/>
          <a:stretch/>
        </p:blipFill>
        <p:spPr bwMode="auto">
          <a:xfrm>
            <a:off x="490918" y="2135048"/>
            <a:ext cx="4871864" cy="258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996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94F8DF-E112-47F6-967A-BF48CB3A6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6545" y="-24063"/>
            <a:ext cx="4752528" cy="263691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buNone/>
            </a:pPr>
            <a:r>
              <a:rPr lang="pt-BR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Análise do processo de compra e venda de imóveis residenciais urbanos no Brasil: uma proposta para redução dos atritos</a:t>
            </a:r>
          </a:p>
          <a:p>
            <a:pPr>
              <a:spcBef>
                <a:spcPct val="0"/>
              </a:spcBef>
              <a:buNone/>
            </a:pPr>
            <a:r>
              <a:rPr lang="pt-BR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(Aldo Cezar Cavalcanti G. Filho)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71AE1D4-8B33-4989-B55A-3669E7CB2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184" y="2938697"/>
            <a:ext cx="3972730" cy="345638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D55A989-3F63-44C4-945D-7AE573BE7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86" y="131352"/>
            <a:ext cx="6929117" cy="659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94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998C3C-AE8B-4288-B985-E9BAFD9A8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6675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“</a:t>
            </a:r>
            <a:r>
              <a:rPr lang="en-US" dirty="0" err="1"/>
              <a:t>Tokenisation</a:t>
            </a:r>
            <a:r>
              <a:rPr lang="en-US" dirty="0"/>
              <a:t>” of rights in rem within the regulation of the fifth book of the Catalan Civil Code</a:t>
            </a:r>
            <a:br>
              <a:rPr lang="en-US" dirty="0"/>
            </a:br>
            <a:r>
              <a:rPr lang="en-US" dirty="0"/>
              <a:t>(Dr. Rosa M. Garcia </a:t>
            </a:r>
            <a:r>
              <a:rPr lang="en-US" dirty="0" err="1"/>
              <a:t>Teruel</a:t>
            </a:r>
            <a:r>
              <a:rPr lang="en-US" dirty="0"/>
              <a:t>)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6A110C-5E94-4781-8950-838292805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28800"/>
            <a:ext cx="9144000" cy="5029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sz="2800" dirty="0"/>
              <a:t>Desafios para os operadores legais:</a:t>
            </a:r>
          </a:p>
          <a:p>
            <a:r>
              <a:rPr lang="pt-BR" sz="2800" dirty="0"/>
              <a:t>Qual é a natureza legal dos tokens que representam um direito sobre uma propriedade? </a:t>
            </a:r>
          </a:p>
          <a:p>
            <a:r>
              <a:rPr lang="pt-BR" sz="2800" dirty="0"/>
              <a:t>Que tipo de direito real ou pessoal está sendo concedido aos compradores desses tokens?</a:t>
            </a:r>
          </a:p>
          <a:p>
            <a:r>
              <a:rPr lang="pt-BR" sz="2800" dirty="0"/>
              <a:t>Como serão resolvidos os possíveis conflitos de propriedade entre os titulares de ações e outras pessoas com seus direitos registrados?</a:t>
            </a:r>
          </a:p>
          <a:p>
            <a:r>
              <a:rPr lang="pt-BR" sz="2800" dirty="0"/>
              <a:t>Como podemos garantir o cumprimento das disposições obrigatórias do Código Civil da Catalunha, levando em consideração que esses tokens são criados por meio de um código de computador?</a:t>
            </a:r>
          </a:p>
          <a:p>
            <a:r>
              <a:rPr lang="pt-BR" sz="2800" dirty="0"/>
              <a:t>É possível transferir a propriedade apenas transferindo um token? Quais obrigações tributárias a propriedade de um token implica?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0F3EA7-E7AF-43AF-9610-5C152D3B4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440" y="1124744"/>
            <a:ext cx="19812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27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D40F6-AC00-460C-9A39-269DBF5F1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Projeto REGTURI do CORPME para registro de aluguel turístico</a:t>
            </a:r>
          </a:p>
        </p:txBody>
      </p:sp>
      <p:pic>
        <p:nvPicPr>
          <p:cNvPr id="9" name="Imagem 8" descr="Tela de computador com imagem de pessoas&#10;&#10;Descrição gerada automaticamente">
            <a:extLst>
              <a:ext uri="{FF2B5EF4-FFF2-40B4-BE49-F238E27FC236}">
                <a16:creationId xmlns:a16="http://schemas.microsoft.com/office/drawing/2014/main" id="{E05B1166-B218-4BA8-A67E-2E912AD10F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62826"/>
            <a:ext cx="6660232" cy="4995174"/>
          </a:xfrm>
          <a:prstGeom prst="rect">
            <a:avLst/>
          </a:prstGeom>
        </p:spPr>
      </p:pic>
      <p:pic>
        <p:nvPicPr>
          <p:cNvPr id="11" name="Imagem 10" descr="Uma imagem contendo placar&#10;&#10;Descrição gerada automaticamente">
            <a:extLst>
              <a:ext uri="{FF2B5EF4-FFF2-40B4-BE49-F238E27FC236}">
                <a16:creationId xmlns:a16="http://schemas.microsoft.com/office/drawing/2014/main" id="{BA6DA93B-6CF5-49A6-83E8-BF39EFBC6E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3451067"/>
            <a:ext cx="2450207" cy="282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25725"/>
      </p:ext>
    </p:extLst>
  </p:cSld>
  <p:clrMapOvr>
    <a:masterClrMapping/>
  </p:clrMapOvr>
</p:sld>
</file>

<file path=ppt/theme/theme1.xml><?xml version="1.0" encoding="utf-8"?>
<a:theme xmlns:a="http://schemas.openxmlformats.org/drawingml/2006/main" name="Computador Técnico 16x9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0107896_TF02901026" id="{9F968763-F91C-42C9-AE49-6BD67CA2E1C8}" vid="{02176A96-6553-412C-8E8F-22987C19B997}"/>
    </a:ext>
  </a:extLst>
</a:theme>
</file>

<file path=ppt/theme/theme2.xml><?xml version="1.0" encoding="utf-8"?>
<a:theme xmlns:a="http://schemas.openxmlformats.org/drawingml/2006/main" name="Tema do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TechComputer">
      <a:dk1>
        <a:srgbClr val="000000"/>
      </a:dk1>
      <a:lt1>
        <a:sysClr val="window" lastClr="FFFFFF"/>
      </a:lt1>
      <a:dk2>
        <a:srgbClr val="4D4D4D"/>
      </a:dk2>
      <a:lt2>
        <a:srgbClr val="DDDDDD"/>
      </a:lt2>
      <a:accent1>
        <a:srgbClr val="92D050"/>
      </a:accent1>
      <a:accent2>
        <a:srgbClr val="F7C331"/>
      </a:accent2>
      <a:accent3>
        <a:srgbClr val="47B8C7"/>
      </a:accent3>
      <a:accent4>
        <a:srgbClr val="B074BA"/>
      </a:accent4>
      <a:accent5>
        <a:srgbClr val="F34D47"/>
      </a:accent5>
      <a:accent6>
        <a:srgbClr val="FA8F30"/>
      </a:accent6>
      <a:hlink>
        <a:srgbClr val="47B8C7"/>
      </a:hlink>
      <a:folHlink>
        <a:srgbClr val="969696"/>
      </a:folHlink>
    </a:clrScheme>
    <a:fontScheme name="Consolas-Candara">
      <a:majorFont>
        <a:latin typeface="Consolas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1566889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2012-05-23T08:44:00+00:00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TP102901017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836753</LocLastLocAttemptVersionLookup>
    <IsSearchable xmlns="4873beb7-5857-4685-be1f-d57550cc96cc">true</IsSearchable>
    <TemplateTemplateType xmlns="4873beb7-5857-4685-be1f-d57550cc96cc">PowerPoint Design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REDMOND\v-anij</DisplayName>
        <AccountId>2469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4098515-0C12-46CF-BC7C-69B4A13CD5FA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0B5C6E15-39DC-470B-9445-F754B9458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6CFF6F-D9AA-4BC0-911A-0A13567719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665</Words>
  <Application>Microsoft Office PowerPoint</Application>
  <PresentationFormat>Widescreen</PresentationFormat>
  <Paragraphs>91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Candara</vt:lpstr>
      <vt:lpstr>Consolas</vt:lpstr>
      <vt:lpstr>Computador Técnico 16x9</vt:lpstr>
      <vt:lpstr>BLOCKCHAIN e SMART PROPERTY o Registro de Imóveis e a tokenização da propriedade</vt:lpstr>
      <vt:lpstr>Blockchain e criptomoedas</vt:lpstr>
      <vt:lpstr>Tokens e smart contracts</vt:lpstr>
      <vt:lpstr>Tokenização e o problema do oráculo</vt:lpstr>
      <vt:lpstr>Tokenização da propriedade</vt:lpstr>
      <vt:lpstr>Smart property</vt:lpstr>
      <vt:lpstr>Modelos disruptivos de negócios imobiliários</vt:lpstr>
      <vt:lpstr>Apresentação do PowerPoint</vt:lpstr>
      <vt:lpstr>“Tokenisation” of rights in rem within the regulation of the fifth book of the Catalan Civil Code (Dr. Rosa M. Garcia Teruel)</vt:lpstr>
      <vt:lpstr>Projeto REGTURI do CORPME para registro de aluguel turístico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2019-11-14T10:12:38Z</dcterms:created>
  <dcterms:modified xsi:type="dcterms:W3CDTF">2019-11-14T11:50:03Z</dcterms:modified>
</cp:coreProperties>
</file>