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313" r:id="rId3"/>
    <p:sldId id="294" r:id="rId4"/>
    <p:sldId id="295" r:id="rId5"/>
    <p:sldId id="296" r:id="rId6"/>
    <p:sldId id="297" r:id="rId7"/>
    <p:sldId id="298" r:id="rId8"/>
    <p:sldId id="258" r:id="rId9"/>
    <p:sldId id="299" r:id="rId10"/>
    <p:sldId id="300" r:id="rId11"/>
    <p:sldId id="301" r:id="rId12"/>
    <p:sldId id="302" r:id="rId13"/>
    <p:sldId id="319" r:id="rId14"/>
    <p:sldId id="303" r:id="rId15"/>
    <p:sldId id="304" r:id="rId16"/>
    <p:sldId id="305" r:id="rId17"/>
    <p:sldId id="306" r:id="rId18"/>
    <p:sldId id="307" r:id="rId19"/>
    <p:sldId id="308" r:id="rId20"/>
    <p:sldId id="318" r:id="rId21"/>
    <p:sldId id="320" r:id="rId22"/>
    <p:sldId id="310" r:id="rId23"/>
    <p:sldId id="311" r:id="rId24"/>
    <p:sldId id="312" r:id="rId25"/>
    <p:sldId id="293" r:id="rId2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94660"/>
  </p:normalViewPr>
  <p:slideViewPr>
    <p:cSldViewPr>
      <p:cViewPr varScale="1">
        <p:scale>
          <a:sx n="69" d="100"/>
          <a:sy n="69" d="100"/>
        </p:scale>
        <p:origin x="141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628870-C8EF-466C-8618-AC83836A794F}" type="datetimeFigureOut">
              <a:rPr lang="pt-BR" smtClean="0"/>
              <a:t>14/11/2019</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BB5F4B-D0D4-4193-BD4A-1641D22B782A}" type="slidenum">
              <a:rPr lang="pt-BR" smtClean="0"/>
              <a:t>‹nº›</a:t>
            </a:fld>
            <a:endParaRPr lang="pt-BR"/>
          </a:p>
        </p:txBody>
      </p:sp>
    </p:spTree>
    <p:extLst>
      <p:ext uri="{BB962C8B-B14F-4D97-AF65-F5344CB8AC3E}">
        <p14:creationId xmlns:p14="http://schemas.microsoft.com/office/powerpoint/2010/main" val="2051945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x-none"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dirty="0"/>
          </a:p>
        </p:txBody>
      </p:sp>
      <p:sp>
        <p:nvSpPr>
          <p:cNvPr id="4" name="Date Placeholder 3"/>
          <p:cNvSpPr>
            <a:spLocks noGrp="1"/>
          </p:cNvSpPr>
          <p:nvPr>
            <p:ph type="dt" sz="half" idx="10"/>
          </p:nvPr>
        </p:nvSpPr>
        <p:spPr/>
        <p:txBody>
          <a:bodyPr/>
          <a:lstStyle/>
          <a:p>
            <a:fld id="{28488FE2-E8C1-439F-B65A-B6EB0524A738}" type="datetimeFigureOut">
              <a:rPr lang="pt-BR" smtClean="0"/>
              <a:t>14/11/2019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8488FE2-E8C1-439F-B65A-B6EB0524A738}" type="datetimeFigureOut">
              <a:rPr lang="pt-BR" smtClean="0"/>
              <a:t>14/11/2019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x-none"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8488FE2-E8C1-439F-B65A-B6EB0524A738}" type="datetimeFigureOut">
              <a:rPr lang="pt-BR" smtClean="0"/>
              <a:t>14/11/2019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8488FE2-E8C1-439F-B65A-B6EB0524A738}" type="datetimeFigureOut">
              <a:rPr lang="pt-BR" smtClean="0"/>
              <a:t>14/11/2019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x-none"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28488FE2-E8C1-439F-B65A-B6EB0524A738}" type="datetimeFigureOut">
              <a:rPr lang="pt-BR" smtClean="0"/>
              <a:t>14/11/2019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5" name="Date Placeholder 4"/>
          <p:cNvSpPr>
            <a:spLocks noGrp="1"/>
          </p:cNvSpPr>
          <p:nvPr>
            <p:ph type="dt" sz="half" idx="10"/>
          </p:nvPr>
        </p:nvSpPr>
        <p:spPr/>
        <p:txBody>
          <a:bodyPr/>
          <a:lstStyle/>
          <a:p>
            <a:fld id="{28488FE2-E8C1-439F-B65A-B6EB0524A738}" type="datetimeFigureOut">
              <a:rPr lang="pt-BR" smtClean="0"/>
              <a:t>14/11/2019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28488FE2-E8C1-439F-B65A-B6EB0524A738}" type="datetimeFigureOut">
              <a:rPr lang="pt-BR" smtClean="0"/>
              <a:t>14/11/2019</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28488FE2-E8C1-439F-B65A-B6EB0524A738}" type="datetimeFigureOut">
              <a:rPr lang="pt-BR" smtClean="0"/>
              <a:t>14/11/2019</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488FE2-E8C1-439F-B65A-B6EB0524A738}" type="datetimeFigureOut">
              <a:rPr lang="pt-BR" smtClean="0"/>
              <a:t>14/11/2019</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D7F888D0-7FCC-4E0B-B541-D9469DEE736C}"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x-none"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28488FE2-E8C1-439F-B65A-B6EB0524A738}" type="datetimeFigureOut">
              <a:rPr lang="pt-BR" smtClean="0"/>
              <a:t>14/11/2019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D7F888D0-7FCC-4E0B-B541-D9469DEE736C}" type="slidenum">
              <a:rPr lang="pt-BR" smtClean="0"/>
              <a:t>‹nº›</a:t>
            </a:fld>
            <a:endParaRPr lang="pt-BR"/>
          </a:p>
        </p:txBody>
      </p:sp>
      <p:sp>
        <p:nvSpPr>
          <p:cNvPr id="9" name="Content Placeholder 8"/>
          <p:cNvSpPr>
            <a:spLocks noGrp="1"/>
          </p:cNvSpPr>
          <p:nvPr>
            <p:ph sz="quarter" idx="13"/>
          </p:nvPr>
        </p:nvSpPr>
        <p:spPr>
          <a:xfrm>
            <a:off x="304800" y="381000"/>
            <a:ext cx="7772400" cy="4942840"/>
          </a:xfr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x-none"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8" name="Date Placeholder 7"/>
          <p:cNvSpPr>
            <a:spLocks noGrp="1"/>
          </p:cNvSpPr>
          <p:nvPr>
            <p:ph type="dt" sz="half" idx="10"/>
          </p:nvPr>
        </p:nvSpPr>
        <p:spPr/>
        <p:txBody>
          <a:bodyPr/>
          <a:lstStyle/>
          <a:p>
            <a:fld id="{28488FE2-E8C1-439F-B65A-B6EB0524A738}" type="datetimeFigureOut">
              <a:rPr lang="pt-BR" smtClean="0"/>
              <a:t>14/11/2019</a:t>
            </a:fld>
            <a:endParaRPr lang="pt-BR"/>
          </a:p>
        </p:txBody>
      </p:sp>
      <p:sp>
        <p:nvSpPr>
          <p:cNvPr id="9" name="Slide Number Placeholder 8"/>
          <p:cNvSpPr>
            <a:spLocks noGrp="1"/>
          </p:cNvSpPr>
          <p:nvPr>
            <p:ph type="sldNum" sz="quarter" idx="11"/>
          </p:nvPr>
        </p:nvSpPr>
        <p:spPr/>
        <p:txBody>
          <a:bodyPr/>
          <a:lstStyle/>
          <a:p>
            <a:fld id="{D7F888D0-7FCC-4E0B-B541-D9469DEE736C}" type="slidenum">
              <a:rPr lang="pt-BR" smtClean="0"/>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x-none"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7F888D0-7FCC-4E0B-B541-D9469DEE736C}" type="slidenum">
              <a:rPr lang="pt-BR" smtClean="0"/>
              <a:t>‹nº›</a:t>
            </a:fld>
            <a:endParaRPr lang="pt-B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t-B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8488FE2-E8C1-439F-B65A-B6EB0524A738}" type="datetimeFigureOut">
              <a:rPr lang="pt-BR" smtClean="0"/>
              <a:t>14/11/2019</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476672"/>
            <a:ext cx="7543800" cy="4022303"/>
          </a:xfrm>
        </p:spPr>
        <p:txBody>
          <a:bodyPr/>
          <a:lstStyle/>
          <a:p>
            <a:pPr algn="ctr"/>
            <a:r>
              <a:rPr lang="pt-BR" sz="4800" dirty="0" smtClean="0"/>
              <a:t>A participação do Registro de Imóveis no combate à lavagem de dinheiro – COAF/UIF</a:t>
            </a:r>
            <a:endParaRPr lang="pt-BR" sz="4800" dirty="0"/>
          </a:p>
        </p:txBody>
      </p:sp>
      <p:sp>
        <p:nvSpPr>
          <p:cNvPr id="3" name="Subtítulo 2"/>
          <p:cNvSpPr>
            <a:spLocks noGrp="1"/>
          </p:cNvSpPr>
          <p:nvPr>
            <p:ph type="subTitle" idx="1"/>
          </p:nvPr>
        </p:nvSpPr>
        <p:spPr>
          <a:xfrm>
            <a:off x="707068" y="4509120"/>
            <a:ext cx="6461760" cy="1426840"/>
          </a:xfrm>
        </p:spPr>
        <p:txBody>
          <a:bodyPr>
            <a:noAutofit/>
          </a:bodyPr>
          <a:lstStyle/>
          <a:p>
            <a:r>
              <a:rPr lang="pt-BR" sz="2400" b="1" dirty="0" smtClean="0">
                <a:solidFill>
                  <a:schemeClr val="tx1"/>
                </a:solidFill>
              </a:rPr>
              <a:t>Luciano Dias Bicalho </a:t>
            </a:r>
            <a:r>
              <a:rPr lang="pt-BR" sz="2400" b="1" dirty="0" err="1" smtClean="0">
                <a:solidFill>
                  <a:schemeClr val="tx1"/>
                </a:solidFill>
              </a:rPr>
              <a:t>Camargos</a:t>
            </a:r>
            <a:endParaRPr lang="pt-BR" sz="2400" b="1" dirty="0" smtClean="0">
              <a:solidFill>
                <a:schemeClr val="tx1"/>
              </a:solidFill>
            </a:endParaRPr>
          </a:p>
          <a:p>
            <a:r>
              <a:rPr lang="pt-BR" sz="1800" b="1" dirty="0">
                <a:solidFill>
                  <a:schemeClr val="tx1"/>
                </a:solidFill>
              </a:rPr>
              <a:t>Registrador de Imóveis de Vespasiano/MG</a:t>
            </a:r>
          </a:p>
          <a:p>
            <a:r>
              <a:rPr lang="pt-BR" sz="1800" b="1" dirty="0" smtClean="0">
                <a:solidFill>
                  <a:schemeClr val="tx1"/>
                </a:solidFill>
              </a:rPr>
              <a:t>Mestre e Doutor </a:t>
            </a:r>
            <a:r>
              <a:rPr lang="pt-BR" sz="1800" b="1" dirty="0">
                <a:solidFill>
                  <a:schemeClr val="tx1"/>
                </a:solidFill>
              </a:rPr>
              <a:t>em Direito Tributário pela UFMG</a:t>
            </a:r>
          </a:p>
          <a:p>
            <a:r>
              <a:rPr lang="pt-BR" sz="1800" b="1" dirty="0" smtClean="0">
                <a:solidFill>
                  <a:schemeClr val="tx1"/>
                </a:solidFill>
              </a:rPr>
              <a:t>Conselheiro </a:t>
            </a:r>
            <a:r>
              <a:rPr lang="pt-BR" sz="1800" b="1" dirty="0">
                <a:solidFill>
                  <a:schemeClr val="tx1"/>
                </a:solidFill>
              </a:rPr>
              <a:t>Fiscal do </a:t>
            </a:r>
            <a:r>
              <a:rPr lang="pt-BR" sz="1800" b="1" dirty="0" smtClean="0">
                <a:solidFill>
                  <a:schemeClr val="tx1"/>
                </a:solidFill>
              </a:rPr>
              <a:t>CORI-MG</a:t>
            </a:r>
            <a:endParaRPr lang="pt-BR" sz="1800" b="1" dirty="0">
              <a:solidFill>
                <a:schemeClr val="tx1"/>
              </a:solidFill>
            </a:endParaRPr>
          </a:p>
          <a:p>
            <a:r>
              <a:rPr lang="pt-BR" sz="1800" b="1" dirty="0">
                <a:solidFill>
                  <a:schemeClr val="tx1"/>
                </a:solidFill>
              </a:rPr>
              <a:t>Vice-Presidente (MG) do IRIB</a:t>
            </a:r>
          </a:p>
        </p:txBody>
      </p:sp>
    </p:spTree>
    <p:extLst>
      <p:ext uri="{BB962C8B-B14F-4D97-AF65-F5344CB8AC3E}">
        <p14:creationId xmlns:p14="http://schemas.microsoft.com/office/powerpoint/2010/main" val="625816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1872208"/>
          </a:xfrm>
        </p:spPr>
        <p:txBody>
          <a:bodyPr/>
          <a:lstStyle/>
          <a:p>
            <a:r>
              <a:rPr lang="pt-BR" sz="4000" dirty="0" smtClean="0"/>
              <a:t/>
            </a:r>
            <a:br>
              <a:rPr lang="pt-BR" sz="4000" dirty="0" smtClean="0"/>
            </a:br>
            <a:r>
              <a:rPr lang="pt-BR" sz="4000" dirty="0" smtClean="0"/>
              <a:t>Provimento 88 – conceitos básicos - aplicação </a:t>
            </a:r>
            <a:endParaRPr lang="pt-BR" sz="4000" dirty="0"/>
          </a:p>
        </p:txBody>
      </p:sp>
      <p:sp>
        <p:nvSpPr>
          <p:cNvPr id="3" name="Espaço Reservado para Conteúdo 2"/>
          <p:cNvSpPr>
            <a:spLocks noGrp="1"/>
          </p:cNvSpPr>
          <p:nvPr>
            <p:ph idx="1"/>
          </p:nvPr>
        </p:nvSpPr>
        <p:spPr>
          <a:xfrm>
            <a:off x="457200" y="1916832"/>
            <a:ext cx="7620000" cy="4483968"/>
          </a:xfrm>
        </p:spPr>
        <p:txBody>
          <a:bodyPr>
            <a:normAutofit fontScale="85000" lnSpcReduction="20000"/>
          </a:bodyPr>
          <a:lstStyle/>
          <a:p>
            <a:pPr marL="0" indent="0" algn="just">
              <a:buNone/>
            </a:pPr>
            <a:endParaRPr lang="pt-BR" sz="3000" dirty="0" smtClean="0"/>
          </a:p>
          <a:p>
            <a:r>
              <a:rPr lang="pt-BR" sz="3200" b="1" dirty="0"/>
              <a:t>Art. 2º</a:t>
            </a:r>
            <a:r>
              <a:rPr lang="pt-BR" sz="3200" dirty="0"/>
              <a:t> Este Provimento aplica-se a:</a:t>
            </a:r>
          </a:p>
          <a:p>
            <a:r>
              <a:rPr lang="pt-BR" sz="3200" dirty="0"/>
              <a:t>I - Tabeliães de notas;</a:t>
            </a:r>
          </a:p>
          <a:p>
            <a:r>
              <a:rPr lang="pt-BR" sz="3200" dirty="0"/>
              <a:t>II - Tabeliães e oficiais de registro de contratos marítimos;</a:t>
            </a:r>
          </a:p>
          <a:p>
            <a:r>
              <a:rPr lang="pt-BR" sz="3200" dirty="0"/>
              <a:t>III - Tabeliães de protesto de títulos;</a:t>
            </a:r>
          </a:p>
          <a:p>
            <a:r>
              <a:rPr lang="pt-BR" sz="3200" dirty="0"/>
              <a:t>IV - Oficiais de registro de imóveis;</a:t>
            </a:r>
          </a:p>
          <a:p>
            <a:r>
              <a:rPr lang="pt-BR" sz="3200" dirty="0"/>
              <a:t>V - Oficiais de registro de títulos e documentos e civis de pessoas jurídicas</a:t>
            </a:r>
            <a:r>
              <a:rPr lang="pt-BR" sz="3200" dirty="0" smtClean="0"/>
              <a:t>;</a:t>
            </a:r>
          </a:p>
          <a:p>
            <a:r>
              <a:rPr lang="pt-BR" sz="3200" b="1" dirty="0" smtClean="0"/>
              <a:t>Cliente do registro de imóveis</a:t>
            </a:r>
            <a:r>
              <a:rPr lang="pt-BR" sz="3200" dirty="0" smtClean="0"/>
              <a:t>: titular </a:t>
            </a:r>
            <a:r>
              <a:rPr lang="pt-BR" sz="3200" smtClean="0"/>
              <a:t>de direitos </a:t>
            </a:r>
            <a:r>
              <a:rPr lang="pt-BR" sz="3200" dirty="0" smtClean="0"/>
              <a:t>sujeitos a registro</a:t>
            </a:r>
            <a:endParaRPr lang="pt-BR" sz="3000" dirty="0"/>
          </a:p>
        </p:txBody>
      </p:sp>
    </p:spTree>
    <p:extLst>
      <p:ext uri="{BB962C8B-B14F-4D97-AF65-F5344CB8AC3E}">
        <p14:creationId xmlns:p14="http://schemas.microsoft.com/office/powerpoint/2010/main" val="39991568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1872208"/>
          </a:xfrm>
        </p:spPr>
        <p:txBody>
          <a:bodyPr/>
          <a:lstStyle/>
          <a:p>
            <a:r>
              <a:rPr lang="pt-BR" sz="4000" dirty="0" smtClean="0"/>
              <a:t/>
            </a:r>
            <a:br>
              <a:rPr lang="pt-BR" sz="4000" dirty="0" smtClean="0"/>
            </a:br>
            <a:r>
              <a:rPr lang="pt-BR" sz="4000" dirty="0" smtClean="0"/>
              <a:t>Provimento 88 – conceitos básicos – operações suspeitas </a:t>
            </a:r>
            <a:endParaRPr lang="pt-BR" sz="4000" dirty="0"/>
          </a:p>
        </p:txBody>
      </p:sp>
      <p:sp>
        <p:nvSpPr>
          <p:cNvPr id="3" name="Espaço Reservado para Conteúdo 2"/>
          <p:cNvSpPr>
            <a:spLocks noGrp="1"/>
          </p:cNvSpPr>
          <p:nvPr>
            <p:ph idx="1"/>
          </p:nvPr>
        </p:nvSpPr>
        <p:spPr>
          <a:xfrm>
            <a:off x="457200" y="1916832"/>
            <a:ext cx="7620000" cy="4483968"/>
          </a:xfrm>
        </p:spPr>
        <p:txBody>
          <a:bodyPr>
            <a:normAutofit/>
          </a:bodyPr>
          <a:lstStyle/>
          <a:p>
            <a:pPr marL="0" indent="0" algn="just">
              <a:buNone/>
            </a:pPr>
            <a:endParaRPr lang="pt-BR" sz="3000" dirty="0" smtClean="0"/>
          </a:p>
          <a:p>
            <a:pPr algn="just"/>
            <a:r>
              <a:rPr lang="pt-BR" sz="2400" b="1" dirty="0" smtClean="0"/>
              <a:t>Art. 5°</a:t>
            </a:r>
            <a:r>
              <a:rPr lang="pt-BR" sz="2400" dirty="0" smtClean="0"/>
              <a:t> Os notários e registradores devem avaliar a existência de suspeição nas operações ou propostas de operações de seus clientes, dispensando especial atenção àquelas incomuns ou que, por suas características, no que se refere a partes envolvidas, valores, forma de realização, finalidade, complexidade, instrumentos utilizados ou pela falta de fundamento econômico ou legal, possam configurar indícios dos crimes de lavagem de dinheiro ou de financiamento ao terrorismo, ou com eles relacionar-se.</a:t>
            </a:r>
            <a:endParaRPr lang="pt-BR" sz="2400" dirty="0"/>
          </a:p>
        </p:txBody>
      </p:sp>
    </p:spTree>
    <p:extLst>
      <p:ext uri="{BB962C8B-B14F-4D97-AF65-F5344CB8AC3E}">
        <p14:creationId xmlns:p14="http://schemas.microsoft.com/office/powerpoint/2010/main" val="1000583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1944216"/>
          </a:xfrm>
        </p:spPr>
        <p:txBody>
          <a:bodyPr/>
          <a:lstStyle/>
          <a:p>
            <a:r>
              <a:rPr lang="pt-BR" sz="4000" dirty="0"/>
              <a:t/>
            </a:r>
            <a:br>
              <a:rPr lang="pt-BR" sz="4000" dirty="0"/>
            </a:br>
            <a:r>
              <a:rPr lang="pt-BR" sz="4000" dirty="0" smtClean="0"/>
              <a:t>Provimento 88– conceitos básicos – Oficial de Cumprimento</a:t>
            </a:r>
            <a:endParaRPr lang="pt-BR" sz="4000" dirty="0"/>
          </a:p>
        </p:txBody>
      </p:sp>
      <p:sp>
        <p:nvSpPr>
          <p:cNvPr id="3" name="Espaço Reservado para Conteúdo 2"/>
          <p:cNvSpPr>
            <a:spLocks noGrp="1"/>
          </p:cNvSpPr>
          <p:nvPr>
            <p:ph idx="1"/>
          </p:nvPr>
        </p:nvSpPr>
        <p:spPr>
          <a:xfrm>
            <a:off x="457200" y="2420888"/>
            <a:ext cx="7620000" cy="4248472"/>
          </a:xfrm>
        </p:spPr>
        <p:txBody>
          <a:bodyPr>
            <a:normAutofit fontScale="25000" lnSpcReduction="20000"/>
          </a:bodyPr>
          <a:lstStyle/>
          <a:p>
            <a:pPr marL="0" indent="0" algn="just">
              <a:buNone/>
            </a:pPr>
            <a:endParaRPr lang="pt-BR" sz="3000" dirty="0" smtClean="0"/>
          </a:p>
          <a:p>
            <a:pPr algn="just"/>
            <a:r>
              <a:rPr lang="pt-BR" sz="6800" b="1" dirty="0" smtClean="0"/>
              <a:t>Art. 8°</a:t>
            </a:r>
            <a:r>
              <a:rPr lang="pt-BR" sz="6800" dirty="0" smtClean="0"/>
              <a:t> Os notários e registradores são os responsáveis pela implantação das políticas, procedimentos e controles internos de prevenção à lavagem de dinheiro e ao financiamento do terrorismo no âmbito da serventia, podendo indicar, entre seus prepostos, Oficiais de Cumprimento.</a:t>
            </a:r>
          </a:p>
          <a:p>
            <a:pPr algn="just"/>
            <a:r>
              <a:rPr lang="pt-BR" sz="6800" b="1" dirty="0" smtClean="0"/>
              <a:t>§1º</a:t>
            </a:r>
            <a:r>
              <a:rPr lang="pt-BR" sz="6800" dirty="0" smtClean="0"/>
              <a:t> Em caso de não nomeação de oficial de cumprimento, será considerado como tal o notário ou o registrador responsável pela serventia.</a:t>
            </a:r>
          </a:p>
          <a:p>
            <a:pPr algn="just"/>
            <a:r>
              <a:rPr lang="pt-BR" sz="6800" b="1" dirty="0" smtClean="0"/>
              <a:t>§2º</a:t>
            </a:r>
            <a:r>
              <a:rPr lang="pt-BR" sz="6800" dirty="0" smtClean="0"/>
              <a:t> São atribuições do Oficial de Cumprimento e do titular da serventia entre outras previstas em instruções complementares:</a:t>
            </a:r>
          </a:p>
          <a:p>
            <a:pPr algn="just"/>
            <a:r>
              <a:rPr lang="pt-BR" sz="6800" dirty="0" smtClean="0"/>
              <a:t>I - </a:t>
            </a:r>
            <a:r>
              <a:rPr lang="pt-BR" sz="6800" smtClean="0"/>
              <a:t>informar </a:t>
            </a:r>
            <a:r>
              <a:rPr lang="pt-BR" sz="6800" dirty="0"/>
              <a:t>à</a:t>
            </a:r>
            <a:r>
              <a:rPr lang="pt-BR" sz="6800" smtClean="0"/>
              <a:t> </a:t>
            </a:r>
            <a:r>
              <a:rPr lang="pt-BR" sz="6800" dirty="0" smtClean="0"/>
              <a:t>Unidade </a:t>
            </a:r>
            <a:r>
              <a:rPr lang="pt-BR" sz="6800" smtClean="0"/>
              <a:t>de Inteligência </a:t>
            </a:r>
            <a:r>
              <a:rPr lang="pt-BR" sz="6800" dirty="0" smtClean="0"/>
              <a:t>Financeira – UIF </a:t>
            </a:r>
            <a:r>
              <a:rPr lang="pt-BR" sz="6800" dirty="0" smtClean="0"/>
              <a:t>qualquer </a:t>
            </a:r>
            <a:r>
              <a:rPr lang="pt-BR" sz="6800" dirty="0" smtClean="0"/>
              <a:t>operação ou tentativa de operação que, pelos seus aspectos objetivos e subjetivos, possam estar relacionadas às operações de lavagem de dinheiro ou financiamento do terrorismo.</a:t>
            </a:r>
          </a:p>
          <a:p>
            <a:pPr algn="just"/>
            <a:r>
              <a:rPr lang="pt-BR" sz="6800" dirty="0" smtClean="0"/>
              <a:t>II - prestar, gratuitamente, no prazo estabelecido, as informações e documentos requisitados pelos órgãos de segurança pública, órgãos do Ministério Público e órgãos do Poder Judiciário, para o adequado exercício das suas funções institucionais, vedada a recusa na sua prestação sob a alegação de justificativa insuficiente ou inadequada.</a:t>
            </a:r>
          </a:p>
          <a:p>
            <a:pPr algn="just"/>
            <a:r>
              <a:rPr lang="pt-BR" sz="6800" dirty="0" smtClean="0"/>
              <a:t>III - promoção de treinamentos para os colaboradores da serventia.</a:t>
            </a:r>
          </a:p>
          <a:p>
            <a:pPr algn="just"/>
            <a:r>
              <a:rPr lang="pt-BR" sz="6800" dirty="0" smtClean="0"/>
              <a:t>IV - elaboração de manuais e rotinas internas sobre regras de condutas e sinais de alertas.</a:t>
            </a:r>
            <a:endParaRPr lang="pt-BR" sz="6800" dirty="0"/>
          </a:p>
        </p:txBody>
      </p:sp>
    </p:spTree>
    <p:extLst>
      <p:ext uri="{BB962C8B-B14F-4D97-AF65-F5344CB8AC3E}">
        <p14:creationId xmlns:p14="http://schemas.microsoft.com/office/powerpoint/2010/main" val="13826013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1800200"/>
          </a:xfrm>
        </p:spPr>
        <p:txBody>
          <a:bodyPr/>
          <a:lstStyle/>
          <a:p>
            <a:r>
              <a:rPr lang="pt-BR" sz="4000" dirty="0" smtClean="0"/>
              <a:t/>
            </a:r>
            <a:br>
              <a:rPr lang="pt-BR" sz="4000" dirty="0" smtClean="0"/>
            </a:br>
            <a:r>
              <a:rPr lang="pt-BR" sz="4000" dirty="0" smtClean="0"/>
              <a:t>Provimento 88 – conceitos básicos – Cadastro de Clientes</a:t>
            </a:r>
            <a:endParaRPr lang="pt-BR" sz="4000" dirty="0"/>
          </a:p>
        </p:txBody>
      </p:sp>
      <p:sp>
        <p:nvSpPr>
          <p:cNvPr id="3" name="Espaço Reservado para Conteúdo 2"/>
          <p:cNvSpPr>
            <a:spLocks noGrp="1"/>
          </p:cNvSpPr>
          <p:nvPr>
            <p:ph idx="1"/>
          </p:nvPr>
        </p:nvSpPr>
        <p:spPr>
          <a:xfrm>
            <a:off x="457200" y="2276872"/>
            <a:ext cx="7620000" cy="4392488"/>
          </a:xfrm>
        </p:spPr>
        <p:txBody>
          <a:bodyPr>
            <a:normAutofit/>
          </a:bodyPr>
          <a:lstStyle/>
          <a:p>
            <a:pPr marL="0" indent="0" algn="just">
              <a:buNone/>
            </a:pPr>
            <a:r>
              <a:rPr lang="pt-BR" sz="3200" b="1" dirty="0"/>
              <a:t>Art. 9º</a:t>
            </a:r>
            <a:r>
              <a:rPr lang="pt-BR" sz="3200" dirty="0"/>
              <a:t> As pessoas de que trata o art. 2</a:t>
            </a:r>
            <a:r>
              <a:rPr lang="pt-BR" sz="3200" b="1" dirty="0"/>
              <a:t>º</a:t>
            </a:r>
            <a:r>
              <a:rPr lang="pt-BR" sz="3200" dirty="0"/>
              <a:t> manterão cadastro dos envolvidos nos atos notariais protocolares e de registro com conteúdo econômico, inclusive por representantes e procuradores:</a:t>
            </a:r>
          </a:p>
          <a:p>
            <a:pPr marL="0" indent="0" algn="just">
              <a:buNone/>
            </a:pPr>
            <a:r>
              <a:rPr lang="pt-BR" sz="3200" dirty="0" smtClean="0"/>
              <a:t>	Proposta IRIB – uso do indicador pessoal – não acatada</a:t>
            </a:r>
          </a:p>
        </p:txBody>
      </p:sp>
    </p:spTree>
    <p:extLst>
      <p:ext uri="{BB962C8B-B14F-4D97-AF65-F5344CB8AC3E}">
        <p14:creationId xmlns:p14="http://schemas.microsoft.com/office/powerpoint/2010/main" val="40620562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592288"/>
          </a:xfrm>
        </p:spPr>
        <p:txBody>
          <a:bodyPr/>
          <a:lstStyle/>
          <a:p>
            <a:r>
              <a:rPr lang="pt-BR" sz="4000" dirty="0" smtClean="0"/>
              <a:t/>
            </a:r>
            <a:br>
              <a:rPr lang="pt-BR" sz="4000" dirty="0" smtClean="0"/>
            </a:br>
            <a:r>
              <a:rPr lang="pt-BR" sz="4000" dirty="0" smtClean="0"/>
              <a:t>Provimento 88 – conceitos básicos – Cadastro </a:t>
            </a:r>
            <a:r>
              <a:rPr lang="pt-BR" sz="4000" dirty="0"/>
              <a:t>Ú</a:t>
            </a:r>
            <a:r>
              <a:rPr lang="pt-BR" sz="4000" dirty="0" smtClean="0"/>
              <a:t>nico de Beneficiários Finais</a:t>
            </a:r>
            <a:endParaRPr lang="pt-BR" sz="4000" dirty="0"/>
          </a:p>
        </p:txBody>
      </p:sp>
      <p:sp>
        <p:nvSpPr>
          <p:cNvPr id="3" name="Espaço Reservado para Conteúdo 2"/>
          <p:cNvSpPr>
            <a:spLocks noGrp="1"/>
          </p:cNvSpPr>
          <p:nvPr>
            <p:ph idx="1"/>
          </p:nvPr>
        </p:nvSpPr>
        <p:spPr>
          <a:xfrm>
            <a:off x="457200" y="2924944"/>
            <a:ext cx="7620000" cy="3744416"/>
          </a:xfrm>
        </p:spPr>
        <p:txBody>
          <a:bodyPr>
            <a:normAutofit fontScale="70000" lnSpcReduction="20000"/>
          </a:bodyPr>
          <a:lstStyle/>
          <a:p>
            <a:pPr marL="0" indent="0" algn="just">
              <a:buNone/>
            </a:pPr>
            <a:endParaRPr lang="pt-BR" sz="3200" dirty="0" smtClean="0"/>
          </a:p>
          <a:p>
            <a:pPr algn="just"/>
            <a:r>
              <a:rPr lang="pt-BR" sz="3200" b="1" dirty="0"/>
              <a:t>Art. 11. </a:t>
            </a:r>
            <a:r>
              <a:rPr lang="pt-BR" sz="3200" dirty="0"/>
              <a:t>Os notários e registradores poderão utilizar o Cadastro Único de Beneficiários Finais – CBF criado e mantido por suas entidades associativas representativas que, necessariamente, deverá conter os dados previstos no art. 9º, sujeito à fiscalização da Corregedoria Nacional de Justiça.</a:t>
            </a:r>
          </a:p>
          <a:p>
            <a:pPr algn="just"/>
            <a:r>
              <a:rPr lang="pt-BR" sz="3200" b="1" dirty="0" smtClean="0"/>
              <a:t>§1º</a:t>
            </a:r>
            <a:r>
              <a:rPr lang="pt-BR" sz="3200" dirty="0" smtClean="0"/>
              <a:t> O Cadastro Único de Beneficiários Finais – CBF conterá o índice único das pessoas naturais que, em última instância, de forma direta ou indireta, possua, controle ou influência significativa nas entidades que pratiquem ou possam praticar atos ou negócios jurídicos nos quais intervenham os notários e registradores.</a:t>
            </a:r>
            <a:endParaRPr lang="pt-BR" sz="3200" dirty="0"/>
          </a:p>
        </p:txBody>
      </p:sp>
    </p:spTree>
    <p:extLst>
      <p:ext uri="{BB962C8B-B14F-4D97-AF65-F5344CB8AC3E}">
        <p14:creationId xmlns:p14="http://schemas.microsoft.com/office/powerpoint/2010/main" val="41021784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1944216"/>
          </a:xfrm>
        </p:spPr>
        <p:txBody>
          <a:bodyPr/>
          <a:lstStyle/>
          <a:p>
            <a:r>
              <a:rPr lang="pt-BR" sz="4000" dirty="0" smtClean="0"/>
              <a:t/>
            </a:r>
            <a:br>
              <a:rPr lang="pt-BR" sz="4000" dirty="0" smtClean="0"/>
            </a:br>
            <a:r>
              <a:rPr lang="pt-BR" sz="4000" dirty="0"/>
              <a:t>Provimento </a:t>
            </a:r>
            <a:r>
              <a:rPr lang="pt-BR" sz="4000" dirty="0" smtClean="0"/>
              <a:t>88 – conceitos básicos – Registro das Operações</a:t>
            </a:r>
            <a:endParaRPr lang="pt-BR" sz="4000" dirty="0"/>
          </a:p>
        </p:txBody>
      </p:sp>
      <p:sp>
        <p:nvSpPr>
          <p:cNvPr id="3" name="Espaço Reservado para Conteúdo 2"/>
          <p:cNvSpPr>
            <a:spLocks noGrp="1"/>
          </p:cNvSpPr>
          <p:nvPr>
            <p:ph idx="1"/>
          </p:nvPr>
        </p:nvSpPr>
        <p:spPr>
          <a:xfrm>
            <a:off x="457200" y="2276872"/>
            <a:ext cx="7620000" cy="4392488"/>
          </a:xfrm>
        </p:spPr>
        <p:txBody>
          <a:bodyPr>
            <a:normAutofit fontScale="62500" lnSpcReduction="20000"/>
          </a:bodyPr>
          <a:lstStyle/>
          <a:p>
            <a:pPr marL="0" indent="0" algn="just">
              <a:buNone/>
            </a:pPr>
            <a:endParaRPr lang="pt-BR" sz="3200" dirty="0" smtClean="0"/>
          </a:p>
          <a:p>
            <a:r>
              <a:rPr lang="pt-BR" sz="2400" b="1" dirty="0"/>
              <a:t>Art. 13</a:t>
            </a:r>
            <a:r>
              <a:rPr lang="pt-BR" sz="2400" dirty="0"/>
              <a:t>. As pessoas de que trata o art. 2º devem manter o registro eletrônico de todos os atos notariais protocolares e registrais de conteúdo econômico que lavrarem.</a:t>
            </a:r>
          </a:p>
          <a:p>
            <a:r>
              <a:rPr lang="pt-BR" sz="2400" dirty="0"/>
              <a:t> </a:t>
            </a:r>
          </a:p>
          <a:p>
            <a:r>
              <a:rPr lang="pt-BR" sz="2400" b="1" dirty="0"/>
              <a:t>§1º</a:t>
            </a:r>
            <a:r>
              <a:rPr lang="pt-BR" sz="2400" dirty="0"/>
              <a:t> Do registro eletrônico dos atos notariais e de registro, a que se refere o </a:t>
            </a:r>
            <a:r>
              <a:rPr lang="pt-BR" sz="2400" i="1" dirty="0"/>
              <a:t>caput </a:t>
            </a:r>
            <a:r>
              <a:rPr lang="pt-BR" sz="2400" dirty="0"/>
              <a:t>deste artigo, constarão os seguintes dados, sempre que cabível, em razão da especialidade da serventia e do ato praticado:</a:t>
            </a:r>
          </a:p>
          <a:p>
            <a:r>
              <a:rPr lang="pt-BR" sz="2400" b="1" dirty="0"/>
              <a:t>I -</a:t>
            </a:r>
            <a:r>
              <a:rPr lang="pt-BR" sz="2400" dirty="0"/>
              <a:t> a identificação do cliente;</a:t>
            </a:r>
          </a:p>
          <a:p>
            <a:r>
              <a:rPr lang="pt-BR" sz="2400" b="1" dirty="0"/>
              <a:t>II–</a:t>
            </a:r>
            <a:r>
              <a:rPr lang="pt-BR" sz="2400" dirty="0"/>
              <a:t> a descrição pormenorizada da operação realizada;</a:t>
            </a:r>
          </a:p>
          <a:p>
            <a:r>
              <a:rPr lang="pt-BR" sz="2400" b="1" dirty="0"/>
              <a:t>III –</a:t>
            </a:r>
            <a:r>
              <a:rPr lang="pt-BR" sz="2400" dirty="0"/>
              <a:t> o valor da operação;</a:t>
            </a:r>
          </a:p>
          <a:p>
            <a:r>
              <a:rPr lang="pt-BR" sz="2400" b="1" dirty="0"/>
              <a:t>IV –</a:t>
            </a:r>
            <a:r>
              <a:rPr lang="pt-BR" sz="2400" dirty="0"/>
              <a:t> o valor da avaliação para fins de incidência tributária;</a:t>
            </a:r>
          </a:p>
          <a:p>
            <a:r>
              <a:rPr lang="pt-BR" sz="2400" b="1" dirty="0"/>
              <a:t>V –</a:t>
            </a:r>
            <a:r>
              <a:rPr lang="pt-BR" sz="2400" dirty="0"/>
              <a:t> a data da operação;</a:t>
            </a:r>
          </a:p>
          <a:p>
            <a:r>
              <a:rPr lang="pt-BR" sz="2400" b="1" dirty="0"/>
              <a:t>VI –</a:t>
            </a:r>
            <a:r>
              <a:rPr lang="pt-BR" sz="2400" dirty="0"/>
              <a:t> a forma de pagamento;</a:t>
            </a:r>
          </a:p>
          <a:p>
            <a:r>
              <a:rPr lang="pt-BR" sz="2400" b="1" dirty="0"/>
              <a:t>VII –</a:t>
            </a:r>
            <a:r>
              <a:rPr lang="pt-BR" sz="2400" dirty="0"/>
              <a:t> o meio de pagamento;</a:t>
            </a:r>
          </a:p>
          <a:p>
            <a:r>
              <a:rPr lang="pt-BR" sz="2400" b="1" dirty="0"/>
              <a:t>VIII -</a:t>
            </a:r>
            <a:r>
              <a:rPr lang="pt-BR" sz="2400" dirty="0"/>
              <a:t> o registro das comunicações de que trata o art. 6°;</a:t>
            </a:r>
          </a:p>
          <a:p>
            <a:r>
              <a:rPr lang="pt-BR" sz="2400" b="1" dirty="0" smtClean="0"/>
              <a:t>IX -</a:t>
            </a:r>
            <a:r>
              <a:rPr lang="pt-BR" sz="2400" dirty="0" smtClean="0"/>
              <a:t> outros dados, nos termos de regulamentos especiais e instruções complementares.</a:t>
            </a:r>
            <a:endParaRPr lang="pt-BR" sz="2400" dirty="0"/>
          </a:p>
        </p:txBody>
      </p:sp>
    </p:spTree>
    <p:extLst>
      <p:ext uri="{BB962C8B-B14F-4D97-AF65-F5344CB8AC3E}">
        <p14:creationId xmlns:p14="http://schemas.microsoft.com/office/powerpoint/2010/main" val="3449867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016224"/>
          </a:xfrm>
        </p:spPr>
        <p:txBody>
          <a:bodyPr/>
          <a:lstStyle/>
          <a:p>
            <a:r>
              <a:rPr lang="pt-BR" sz="4000" dirty="0" smtClean="0"/>
              <a:t/>
            </a:r>
            <a:br>
              <a:rPr lang="pt-BR" sz="4000" dirty="0" smtClean="0"/>
            </a:br>
            <a:r>
              <a:rPr lang="pt-BR" sz="4000" dirty="0"/>
              <a:t>Provimento </a:t>
            </a:r>
            <a:r>
              <a:rPr lang="pt-BR" sz="4000" dirty="0" smtClean="0"/>
              <a:t>88 – conceitos básicos – Comunicações à UIF</a:t>
            </a:r>
            <a:endParaRPr lang="pt-BR" sz="4000" dirty="0"/>
          </a:p>
        </p:txBody>
      </p:sp>
      <p:sp>
        <p:nvSpPr>
          <p:cNvPr id="3" name="Espaço Reservado para Conteúdo 2"/>
          <p:cNvSpPr>
            <a:spLocks noGrp="1"/>
          </p:cNvSpPr>
          <p:nvPr>
            <p:ph idx="1"/>
          </p:nvPr>
        </p:nvSpPr>
        <p:spPr>
          <a:xfrm>
            <a:off x="457200" y="2276872"/>
            <a:ext cx="7620000" cy="4392488"/>
          </a:xfrm>
        </p:spPr>
        <p:txBody>
          <a:bodyPr>
            <a:normAutofit fontScale="92500"/>
          </a:bodyPr>
          <a:lstStyle/>
          <a:p>
            <a:pPr marL="0" indent="0" algn="just">
              <a:buNone/>
            </a:pPr>
            <a:endParaRPr lang="pt-BR" sz="3200" dirty="0" smtClean="0"/>
          </a:p>
          <a:p>
            <a:pPr algn="just"/>
            <a:r>
              <a:rPr lang="pt-BR" sz="2400" b="1" dirty="0"/>
              <a:t>Art. 15.</a:t>
            </a:r>
            <a:r>
              <a:rPr lang="pt-BR" sz="2400" dirty="0"/>
              <a:t> Havendo indícios da prática de crime de lavagem de dinheiro ou de</a:t>
            </a:r>
            <a:r>
              <a:rPr lang="pt-BR" sz="2400" b="1" dirty="0"/>
              <a:t> </a:t>
            </a:r>
            <a:r>
              <a:rPr lang="pt-BR" sz="2400" dirty="0"/>
              <a:t>financiamento ao terrorismo, ou de atividades a eles relacionadas, conforme critérios estabelecidos </a:t>
            </a:r>
            <a:r>
              <a:rPr lang="pt-BR" sz="2400" dirty="0" smtClean="0"/>
              <a:t>neste capítulo, </a:t>
            </a:r>
            <a:r>
              <a:rPr lang="pt-BR" sz="2400" dirty="0"/>
              <a:t>será efetuada comunicação </a:t>
            </a:r>
            <a:r>
              <a:rPr lang="pt-BR" sz="2400" dirty="0" smtClean="0"/>
              <a:t>à Unidade de Inteligência Financeira – UIF no dia útil seguinte à prática do ato notarial e registral. </a:t>
            </a:r>
            <a:endParaRPr lang="pt-BR" sz="2400" dirty="0"/>
          </a:p>
          <a:p>
            <a:pPr algn="just"/>
            <a:r>
              <a:rPr lang="pt-BR" sz="2400" b="1" dirty="0"/>
              <a:t>Parágrafo único</a:t>
            </a:r>
            <a:r>
              <a:rPr lang="pt-BR" sz="2400" dirty="0"/>
              <a:t>: A comunicação será efetuada em meio eletrônico no </a:t>
            </a:r>
            <a:r>
              <a:rPr lang="pt-BR" sz="2400" i="1" dirty="0"/>
              <a:t>site </a:t>
            </a:r>
            <a:r>
              <a:rPr lang="pt-BR" sz="2400" dirty="0"/>
              <a:t>do </a:t>
            </a:r>
            <a:r>
              <a:rPr lang="pt-BR" sz="2400" dirty="0" smtClean="0"/>
              <a:t>da Unidade de Inteligência Financeira – UIF, por </a:t>
            </a:r>
            <a:r>
              <a:rPr lang="pt-BR" sz="2400" dirty="0"/>
              <a:t>intermédio do link </a:t>
            </a:r>
            <a:r>
              <a:rPr lang="pt-BR" sz="2400" u="sng" dirty="0"/>
              <a:t>siscoaf.fazenda.gov.br/</a:t>
            </a:r>
            <a:r>
              <a:rPr lang="pt-BR" sz="2400" u="sng" dirty="0" err="1"/>
              <a:t>siscoaf</a:t>
            </a:r>
            <a:r>
              <a:rPr lang="pt-BR" sz="2400" u="sng" dirty="0"/>
              <a:t>-internet</a:t>
            </a:r>
            <a:r>
              <a:rPr lang="pt-BR" sz="2400" dirty="0"/>
              <a:t>, </a:t>
            </a:r>
            <a:r>
              <a:rPr lang="pt-BR" sz="2400" dirty="0" smtClean="0"/>
              <a:t>ou posteriores atualizações, garantido </a:t>
            </a:r>
            <a:r>
              <a:rPr lang="pt-BR" sz="2400" dirty="0"/>
              <a:t>o sigilo das informações fornecidas.</a:t>
            </a:r>
          </a:p>
        </p:txBody>
      </p:sp>
    </p:spTree>
    <p:extLst>
      <p:ext uri="{BB962C8B-B14F-4D97-AF65-F5344CB8AC3E}">
        <p14:creationId xmlns:p14="http://schemas.microsoft.com/office/powerpoint/2010/main" val="8220899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376264"/>
          </a:xfrm>
        </p:spPr>
        <p:txBody>
          <a:bodyPr/>
          <a:lstStyle/>
          <a:p>
            <a:r>
              <a:rPr lang="pt-BR" sz="4000" dirty="0" smtClean="0"/>
              <a:t/>
            </a:r>
            <a:br>
              <a:rPr lang="pt-BR" sz="4000" dirty="0" smtClean="0"/>
            </a:br>
            <a:r>
              <a:rPr lang="pt-BR" sz="4000" dirty="0"/>
              <a:t>Provimento </a:t>
            </a:r>
            <a:r>
              <a:rPr lang="pt-BR" sz="4000" dirty="0" smtClean="0"/>
              <a:t>88 – conceitos básicos – Comunicações à UIF – Operações suspeitas</a:t>
            </a:r>
            <a:endParaRPr lang="pt-BR" sz="4000" dirty="0"/>
          </a:p>
        </p:txBody>
      </p:sp>
      <p:sp>
        <p:nvSpPr>
          <p:cNvPr id="3" name="Espaço Reservado para Conteúdo 2"/>
          <p:cNvSpPr>
            <a:spLocks noGrp="1"/>
          </p:cNvSpPr>
          <p:nvPr>
            <p:ph idx="1"/>
          </p:nvPr>
        </p:nvSpPr>
        <p:spPr>
          <a:xfrm>
            <a:off x="457200" y="2636912"/>
            <a:ext cx="7620000" cy="4032448"/>
          </a:xfrm>
        </p:spPr>
        <p:txBody>
          <a:bodyPr>
            <a:normAutofit fontScale="85000" lnSpcReduction="10000"/>
          </a:bodyPr>
          <a:lstStyle/>
          <a:p>
            <a:pPr marL="0" indent="0" algn="just">
              <a:buNone/>
            </a:pPr>
            <a:endParaRPr lang="pt-BR" sz="3200" dirty="0" smtClean="0"/>
          </a:p>
          <a:p>
            <a:pPr algn="just"/>
            <a:r>
              <a:rPr lang="pt-BR" sz="2400" b="1" dirty="0"/>
              <a:t>Art. 20</a:t>
            </a:r>
            <a:r>
              <a:rPr lang="pt-BR" sz="2400" dirty="0"/>
              <a:t>. Sem prejuízo dos indicativos específicos de cada uma das atividades previstas nos capítulos seguintes, podem configurar indícios da ocorrência de crimes de lavagem de dinheiro ou de financiamento ao terrorismo, ou com ele relacionar-se:</a:t>
            </a:r>
          </a:p>
          <a:p>
            <a:r>
              <a:rPr lang="pt-BR" sz="2400" b="1" dirty="0"/>
              <a:t>I –</a:t>
            </a:r>
            <a:r>
              <a:rPr lang="pt-BR" sz="2400" dirty="0"/>
              <a:t> a operação que aparente não resultar de atividades ou negócios usuais do cliente ou do seu ramo de negócio;</a:t>
            </a:r>
          </a:p>
          <a:p>
            <a:r>
              <a:rPr lang="pt-BR" sz="2400" b="1" dirty="0"/>
              <a:t>II –</a:t>
            </a:r>
            <a:r>
              <a:rPr lang="pt-BR" sz="2400" dirty="0"/>
              <a:t> a operação cuja origem ou fundamentação econômica ou legal não sejam claramente aferíveis;</a:t>
            </a:r>
          </a:p>
          <a:p>
            <a:r>
              <a:rPr lang="pt-BR" sz="2400" b="1" dirty="0"/>
              <a:t>III –</a:t>
            </a:r>
            <a:r>
              <a:rPr lang="pt-BR" sz="2400" dirty="0"/>
              <a:t> a operação incompatível com o patrimônio ou com a capacidade econômico financeira do cliente; </a:t>
            </a:r>
          </a:p>
          <a:p>
            <a:r>
              <a:rPr lang="pt-BR" sz="2400" b="1" dirty="0"/>
              <a:t>IV –</a:t>
            </a:r>
            <a:r>
              <a:rPr lang="pt-BR" sz="2400" dirty="0"/>
              <a:t> a operação cujo beneficiário final não seja possível identificar</a:t>
            </a:r>
            <a:r>
              <a:rPr lang="pt-BR" sz="2400" dirty="0" smtClean="0"/>
              <a:t>;</a:t>
            </a:r>
            <a:endParaRPr lang="pt-BR" sz="2400" dirty="0"/>
          </a:p>
        </p:txBody>
      </p:sp>
    </p:spTree>
    <p:extLst>
      <p:ext uri="{BB962C8B-B14F-4D97-AF65-F5344CB8AC3E}">
        <p14:creationId xmlns:p14="http://schemas.microsoft.com/office/powerpoint/2010/main" val="42928148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232248"/>
          </a:xfrm>
        </p:spPr>
        <p:txBody>
          <a:bodyPr/>
          <a:lstStyle/>
          <a:p>
            <a:r>
              <a:rPr lang="pt-BR" sz="4000" dirty="0" smtClean="0"/>
              <a:t/>
            </a:r>
            <a:br>
              <a:rPr lang="pt-BR" sz="4000" dirty="0" smtClean="0"/>
            </a:br>
            <a:r>
              <a:rPr lang="pt-BR" sz="4000" dirty="0"/>
              <a:t>Provimento </a:t>
            </a:r>
            <a:r>
              <a:rPr lang="pt-BR" sz="4000" dirty="0" smtClean="0"/>
              <a:t>88 – conceitos básicos – Comunicações à UIF – Operações suspeitas</a:t>
            </a:r>
            <a:endParaRPr lang="pt-BR" sz="4000" dirty="0"/>
          </a:p>
        </p:txBody>
      </p:sp>
      <p:sp>
        <p:nvSpPr>
          <p:cNvPr id="3" name="Espaço Reservado para Conteúdo 2"/>
          <p:cNvSpPr>
            <a:spLocks noGrp="1"/>
          </p:cNvSpPr>
          <p:nvPr>
            <p:ph idx="1"/>
          </p:nvPr>
        </p:nvSpPr>
        <p:spPr>
          <a:xfrm>
            <a:off x="457200" y="2636912"/>
            <a:ext cx="7620000" cy="4032448"/>
          </a:xfrm>
        </p:spPr>
        <p:txBody>
          <a:bodyPr>
            <a:normAutofit fontScale="55000" lnSpcReduction="20000"/>
          </a:bodyPr>
          <a:lstStyle/>
          <a:p>
            <a:pPr marL="0" indent="0" algn="just">
              <a:buNone/>
            </a:pPr>
            <a:endParaRPr lang="pt-BR" sz="3200" dirty="0" smtClean="0"/>
          </a:p>
          <a:p>
            <a:r>
              <a:rPr lang="pt-BR" sz="2400" b="1" dirty="0" smtClean="0"/>
              <a:t>VI </a:t>
            </a:r>
            <a:r>
              <a:rPr lang="pt-BR" sz="2400" b="1" dirty="0"/>
              <a:t>–</a:t>
            </a:r>
            <a:r>
              <a:rPr lang="pt-BR" sz="2400" dirty="0"/>
              <a:t> as operações envolvendo países ou dependências considerados pela RFB de tributação favorecida e/ou regime fiscal privilegiado, conforme lista pública;</a:t>
            </a:r>
          </a:p>
          <a:p>
            <a:r>
              <a:rPr lang="pt-BR" sz="2400" b="1" dirty="0"/>
              <a:t>VII –</a:t>
            </a:r>
            <a:r>
              <a:rPr lang="pt-BR" sz="2400" dirty="0"/>
              <a:t> a operação envolvendo pessoa jurídica cujo beneficiário final, sócios, acionistas, procuradores ou representantes legais mantenham domicílio em jurisdições consideradas pelo GAFI de alto risco ou com deficiências estratégicas de prevenção e combate à lavagem de dinheiro e ao financiamento do terrorismo;</a:t>
            </a:r>
          </a:p>
          <a:p>
            <a:r>
              <a:rPr lang="pt-BR" sz="2400" b="1" dirty="0"/>
              <a:t>VIII –</a:t>
            </a:r>
            <a:r>
              <a:rPr lang="pt-BR" sz="2400" dirty="0"/>
              <a:t> a resistência, por parte do cliente e/ou dos demais envolvidos, no fornecimento de informações solicitadas para o registro da operação, bem como para o preenchimento dos cadastros; </a:t>
            </a:r>
          </a:p>
          <a:p>
            <a:r>
              <a:rPr lang="pt-BR" sz="2400" b="1" dirty="0"/>
              <a:t>IX –</a:t>
            </a:r>
            <a:r>
              <a:rPr lang="pt-BR" sz="2400" dirty="0"/>
              <a:t> a prestação, por parte do cliente e/ou dos demais envolvidos, de informação</a:t>
            </a:r>
            <a:r>
              <a:rPr lang="pt-BR" sz="2400" b="1" dirty="0"/>
              <a:t> </a:t>
            </a:r>
            <a:r>
              <a:rPr lang="pt-BR" sz="2400" dirty="0"/>
              <a:t>falsa ou de difícil ou onerosa verificação para o registro da operação, bem como para o preenchimento dos cadastros;</a:t>
            </a:r>
          </a:p>
          <a:p>
            <a:r>
              <a:rPr lang="pt-BR" sz="2400" b="1" dirty="0"/>
              <a:t>X –</a:t>
            </a:r>
            <a:r>
              <a:rPr lang="pt-BR" sz="2400" dirty="0"/>
              <a:t> a operação injustificadamente complexa ou com custos mais elevados, que visem dificultar o rastreamento dos recursos ou a identificação do seu real objetivo;</a:t>
            </a:r>
          </a:p>
          <a:p>
            <a:r>
              <a:rPr lang="pt-BR" sz="2400" b="1" dirty="0"/>
              <a:t>XI –</a:t>
            </a:r>
            <a:r>
              <a:rPr lang="pt-BR" sz="2400" dirty="0"/>
              <a:t> a operação fictícia ou com indícios de valores incompatíveis com os de mercado;</a:t>
            </a:r>
          </a:p>
          <a:p>
            <a:r>
              <a:rPr lang="pt-BR" sz="2400" b="1" dirty="0"/>
              <a:t>XII –</a:t>
            </a:r>
            <a:r>
              <a:rPr lang="pt-BR" sz="2400" dirty="0"/>
              <a:t> a operação com cláusulas que estabeleçam condições incompatíveis com as praticadas no mercado;</a:t>
            </a:r>
          </a:p>
          <a:p>
            <a:r>
              <a:rPr lang="pt-BR" sz="2400" b="1" dirty="0"/>
              <a:t>XIII –</a:t>
            </a:r>
            <a:r>
              <a:rPr lang="pt-BR" sz="2400" dirty="0"/>
              <a:t> qualquer tentativa de burlar os controles e registros exigidos pela legislação de prevenção à lavagem de dinheiro e ao financiamento do terrorismo, através de fracionamento, pagamento em espécie ou por meio de título emitido ao portador</a:t>
            </a:r>
            <a:r>
              <a:rPr lang="pt-BR" sz="2400" dirty="0" smtClean="0"/>
              <a:t>;</a:t>
            </a:r>
            <a:endParaRPr lang="pt-BR" sz="2400" dirty="0"/>
          </a:p>
        </p:txBody>
      </p:sp>
    </p:spTree>
    <p:extLst>
      <p:ext uri="{BB962C8B-B14F-4D97-AF65-F5344CB8AC3E}">
        <p14:creationId xmlns:p14="http://schemas.microsoft.com/office/powerpoint/2010/main" val="7903650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304256"/>
          </a:xfrm>
        </p:spPr>
        <p:txBody>
          <a:bodyPr/>
          <a:lstStyle/>
          <a:p>
            <a:r>
              <a:rPr lang="pt-BR" sz="4000" dirty="0" smtClean="0"/>
              <a:t/>
            </a:r>
            <a:br>
              <a:rPr lang="pt-BR" sz="4000" dirty="0" smtClean="0"/>
            </a:br>
            <a:r>
              <a:rPr lang="pt-BR" sz="4000" dirty="0"/>
              <a:t>Provimento </a:t>
            </a:r>
            <a:r>
              <a:rPr lang="pt-BR" sz="4000" dirty="0" smtClean="0"/>
              <a:t>88 – conceitos básicos – Comunicações à UIF – Operações suspeitas</a:t>
            </a:r>
            <a:endParaRPr lang="pt-BR" sz="4000" dirty="0"/>
          </a:p>
        </p:txBody>
      </p:sp>
      <p:sp>
        <p:nvSpPr>
          <p:cNvPr id="3" name="Espaço Reservado para Conteúdo 2"/>
          <p:cNvSpPr>
            <a:spLocks noGrp="1"/>
          </p:cNvSpPr>
          <p:nvPr>
            <p:ph idx="1"/>
          </p:nvPr>
        </p:nvSpPr>
        <p:spPr>
          <a:xfrm>
            <a:off x="457200" y="2708920"/>
            <a:ext cx="7620000" cy="3960440"/>
          </a:xfrm>
        </p:spPr>
        <p:txBody>
          <a:bodyPr>
            <a:normAutofit fontScale="62500" lnSpcReduction="20000"/>
          </a:bodyPr>
          <a:lstStyle/>
          <a:p>
            <a:pPr marL="0" indent="0" algn="just">
              <a:buNone/>
            </a:pPr>
            <a:endParaRPr lang="pt-BR" sz="3200" dirty="0" smtClean="0"/>
          </a:p>
          <a:p>
            <a:r>
              <a:rPr lang="pt-BR" sz="2400" b="1" dirty="0" smtClean="0"/>
              <a:t>XIV </a:t>
            </a:r>
            <a:r>
              <a:rPr lang="pt-BR" sz="2400" b="1" dirty="0"/>
              <a:t>–</a:t>
            </a:r>
            <a:r>
              <a:rPr lang="pt-BR" sz="2400" dirty="0"/>
              <a:t> o registro de documentos de procedência estrangeira, nos termos do art. 129, 6º, c/c art. 48, da Lei nº 6.015, de 31 de dezembro de 1973.</a:t>
            </a:r>
          </a:p>
          <a:p>
            <a:r>
              <a:rPr lang="pt-BR" sz="2400" b="1" dirty="0"/>
              <a:t>XV –</a:t>
            </a:r>
            <a:r>
              <a:rPr lang="pt-BR" sz="2400" dirty="0"/>
              <a:t> a operação que indique substancial ganho de capital em um curto período de tempo;</a:t>
            </a:r>
          </a:p>
          <a:p>
            <a:r>
              <a:rPr lang="pt-BR" sz="2400" b="1" dirty="0"/>
              <a:t>XVI -</a:t>
            </a:r>
            <a:r>
              <a:rPr lang="pt-BR" sz="2400" dirty="0"/>
              <a:t> </a:t>
            </a:r>
            <a:r>
              <a:rPr lang="pt-BR" sz="2400" b="1" u="sng" dirty="0"/>
              <a:t>operação que envolva a expedição ou utilização de instrumento de procuração que outorgue poderes de administração, de gerência dos negócios, ou de movimentação de conta corrente vinculada de empresário individual, sociedade empresária ou cooperativa;</a:t>
            </a:r>
          </a:p>
          <a:p>
            <a:r>
              <a:rPr lang="pt-BR" sz="2400" b="1" dirty="0"/>
              <a:t>XVII-</a:t>
            </a:r>
            <a:r>
              <a:rPr lang="pt-BR" sz="2400" dirty="0"/>
              <a:t> operações de aumento de capital social quando pelas partes envolvidas no ato, ou as características do empreendimento, verificar-se indícios de que o referido aumento não possui correspondência com valor ou o patrimônio da empresa</a:t>
            </a:r>
          </a:p>
          <a:p>
            <a:r>
              <a:rPr lang="pt-BR" sz="2400" b="1" dirty="0"/>
              <a:t>XVIII-</a:t>
            </a:r>
            <a:r>
              <a:rPr lang="pt-BR" sz="2400" dirty="0"/>
              <a:t> quaisquer outras operações que, considerando as partes e demais envolvidos, os valores, modo de realização e meio e forma de pagamento, ou a falta de fundamento econômico ou legal, possam configurar sérios indícios da ocorrência dos crimes de lavagem de dinheiro ou de financiamento ao terrorismo, ou com eles relacionar-se; e</a:t>
            </a:r>
          </a:p>
          <a:p>
            <a:r>
              <a:rPr lang="pt-BR" sz="2400" b="1" dirty="0"/>
              <a:t>XIX –</a:t>
            </a:r>
            <a:r>
              <a:rPr lang="pt-BR" sz="2400" dirty="0"/>
              <a:t> outras situações designadas em instruções complementares a este </a:t>
            </a:r>
            <a:r>
              <a:rPr lang="pt-BR" sz="2400" dirty="0" smtClean="0"/>
              <a:t>provimento.</a:t>
            </a:r>
            <a:endParaRPr lang="pt-BR" sz="2400" dirty="0"/>
          </a:p>
        </p:txBody>
      </p:sp>
    </p:spTree>
    <p:extLst>
      <p:ext uri="{BB962C8B-B14F-4D97-AF65-F5344CB8AC3E}">
        <p14:creationId xmlns:p14="http://schemas.microsoft.com/office/powerpoint/2010/main" val="7903650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980728"/>
            <a:ext cx="7620000" cy="1143000"/>
          </a:xfrm>
        </p:spPr>
        <p:txBody>
          <a:bodyPr/>
          <a:lstStyle/>
          <a:p>
            <a:r>
              <a:rPr lang="pt-BR" dirty="0" smtClean="0"/>
              <a:t/>
            </a:r>
            <a:br>
              <a:rPr lang="pt-BR" dirty="0" smtClean="0"/>
            </a:br>
            <a:r>
              <a:rPr lang="pt-BR" dirty="0" smtClean="0"/>
              <a:t>Sistema global de prevenção e combate à lavagem de dinheiro</a:t>
            </a:r>
            <a:endParaRPr lang="pt-BR" dirty="0"/>
          </a:p>
        </p:txBody>
      </p:sp>
      <p:sp>
        <p:nvSpPr>
          <p:cNvPr id="3" name="Espaço Reservado para Conteúdo 2"/>
          <p:cNvSpPr>
            <a:spLocks noGrp="1"/>
          </p:cNvSpPr>
          <p:nvPr>
            <p:ph idx="1"/>
          </p:nvPr>
        </p:nvSpPr>
        <p:spPr>
          <a:xfrm>
            <a:off x="457200" y="2852936"/>
            <a:ext cx="7620000" cy="3547864"/>
          </a:xfrm>
        </p:spPr>
        <p:txBody>
          <a:bodyPr>
            <a:normAutofit fontScale="92500" lnSpcReduction="10000"/>
          </a:bodyPr>
          <a:lstStyle/>
          <a:p>
            <a:pPr indent="-342900" algn="just"/>
            <a:r>
              <a:rPr lang="pt-BR" sz="2800" dirty="0" smtClean="0"/>
              <a:t>Convenção de Viena (1988) – Convenção contra O Tráfico Ilícito de Entorpecentes e Substâncias Psicotrópicas, </a:t>
            </a:r>
          </a:p>
          <a:p>
            <a:pPr indent="-342900" algn="just"/>
            <a:r>
              <a:rPr lang="pt-BR" sz="2800" dirty="0" smtClean="0"/>
              <a:t>Convenção de Palermo (2000) – Convenção das Nações Unidas contra a Delinquência Organizada Internacional</a:t>
            </a:r>
          </a:p>
          <a:p>
            <a:pPr marL="297180" lvl="1" indent="0" algn="just">
              <a:buNone/>
            </a:pPr>
            <a:r>
              <a:rPr lang="pt-BR" sz="2600" dirty="0" smtClean="0"/>
              <a:t>	- Criação da UIF – Unidade de Inteligência Financeira</a:t>
            </a:r>
          </a:p>
          <a:p>
            <a:pPr indent="-342900" algn="just"/>
            <a:r>
              <a:rPr lang="pt-BR" sz="2800" dirty="0" smtClean="0"/>
              <a:t> Convenção de Mérida (2003) – Convenção das Nações Unidas contra a Corrupção</a:t>
            </a:r>
          </a:p>
        </p:txBody>
      </p:sp>
    </p:spTree>
    <p:extLst>
      <p:ext uri="{BB962C8B-B14F-4D97-AF65-F5344CB8AC3E}">
        <p14:creationId xmlns:p14="http://schemas.microsoft.com/office/powerpoint/2010/main" val="3397327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664296"/>
          </a:xfrm>
        </p:spPr>
        <p:txBody>
          <a:bodyPr/>
          <a:lstStyle/>
          <a:p>
            <a:r>
              <a:rPr lang="pt-BR" sz="4000" dirty="0" smtClean="0"/>
              <a:t/>
            </a:r>
            <a:br>
              <a:rPr lang="pt-BR" sz="4000" dirty="0" smtClean="0"/>
            </a:br>
            <a:r>
              <a:rPr lang="pt-BR" sz="4000" dirty="0"/>
              <a:t>Provimento </a:t>
            </a:r>
            <a:r>
              <a:rPr lang="pt-BR" sz="4000" dirty="0" smtClean="0"/>
              <a:t>88 – conceitos básicos – Comunicações à UIF – Comunicações Automáticas</a:t>
            </a:r>
            <a:endParaRPr lang="pt-BR" sz="4000" dirty="0"/>
          </a:p>
        </p:txBody>
      </p:sp>
      <p:sp>
        <p:nvSpPr>
          <p:cNvPr id="3" name="Espaço Reservado para Conteúdo 2"/>
          <p:cNvSpPr>
            <a:spLocks noGrp="1"/>
          </p:cNvSpPr>
          <p:nvPr>
            <p:ph idx="1"/>
          </p:nvPr>
        </p:nvSpPr>
        <p:spPr>
          <a:xfrm>
            <a:off x="457200" y="2780928"/>
            <a:ext cx="7620000" cy="3888432"/>
          </a:xfrm>
        </p:spPr>
        <p:txBody>
          <a:bodyPr>
            <a:normAutofit fontScale="92500" lnSpcReduction="10000"/>
          </a:bodyPr>
          <a:lstStyle/>
          <a:p>
            <a:pPr marL="0" indent="0" algn="just">
              <a:buNone/>
            </a:pPr>
            <a:endParaRPr lang="pt-BR" sz="3200" dirty="0" smtClean="0"/>
          </a:p>
          <a:p>
            <a:r>
              <a:rPr lang="pt-BR" sz="1600" b="1" dirty="0"/>
              <a:t>Art. 25. </a:t>
            </a:r>
            <a:r>
              <a:rPr lang="pt-BR" sz="1600" dirty="0"/>
              <a:t>O oficial de registro de imóveis, ou seu oficial de cumprimento, comunicará obrigatoriamente </a:t>
            </a:r>
            <a:r>
              <a:rPr lang="pt-BR" sz="1600" dirty="0" smtClean="0"/>
              <a:t>à Unidade de </a:t>
            </a:r>
            <a:r>
              <a:rPr lang="pt-BR" sz="1600" dirty="0"/>
              <a:t>I</a:t>
            </a:r>
            <a:r>
              <a:rPr lang="pt-BR" sz="1600" dirty="0" smtClean="0"/>
              <a:t>nteligência Financeira - UIF, </a:t>
            </a:r>
            <a:r>
              <a:rPr lang="pt-BR" sz="1600" dirty="0"/>
              <a:t>independentemente de análise ou de qualquer outra consideração, a ocorrência das seguintes situações:</a:t>
            </a:r>
          </a:p>
          <a:p>
            <a:r>
              <a:rPr lang="pt-BR" sz="1600" b="1" dirty="0"/>
              <a:t>I -</a:t>
            </a:r>
            <a:r>
              <a:rPr lang="pt-BR" sz="1600" dirty="0"/>
              <a:t> registro de transmissões sucessivas do mesmo bem, em período não superior a 6 (seis) meses, se a diferença entre os valores declarados for superior a 50%;</a:t>
            </a:r>
          </a:p>
          <a:p>
            <a:r>
              <a:rPr lang="pt-BR" sz="1600" b="1" dirty="0"/>
              <a:t>II-</a:t>
            </a:r>
            <a:r>
              <a:rPr lang="pt-BR" sz="1600" dirty="0"/>
              <a:t> Registro de título no qual conste diferenças entre o valor da avaliação fiscal do </a:t>
            </a:r>
            <a:r>
              <a:rPr lang="pt-BR" sz="1600" dirty="0" smtClean="0"/>
              <a:t>bem </a:t>
            </a:r>
            <a:r>
              <a:rPr lang="pt-BR" sz="1600" dirty="0"/>
              <a:t>e o valor declarado, ou entre o valor patrimonial e o valor declarado (superior ou inferio</a:t>
            </a:r>
            <a:r>
              <a:rPr lang="pt-BR" sz="1600" strike="sngStrike" dirty="0"/>
              <a:t>r</a:t>
            </a:r>
            <a:r>
              <a:rPr lang="pt-BR" sz="1600" dirty="0"/>
              <a:t> para maior ou para menor), superiores a 100</a:t>
            </a:r>
            <a:r>
              <a:rPr lang="pt-BR" sz="1600" dirty="0" smtClean="0"/>
              <a:t>%;</a:t>
            </a:r>
          </a:p>
          <a:p>
            <a:r>
              <a:rPr lang="pt-BR" sz="1600" b="1" i="1" dirty="0"/>
              <a:t>II- Registro de título no qual constem diferenças superiores a 100% entre o valor da avaliação fiscal do bem para fins de imposto de transmissão e o valor declarado pelas partes no instrumento levado a registro</a:t>
            </a:r>
            <a:r>
              <a:rPr lang="pt-BR" sz="1600" b="1" i="1" dirty="0" smtClean="0"/>
              <a:t>; </a:t>
            </a:r>
            <a:r>
              <a:rPr lang="pt-BR" sz="1600" b="1" i="1" smtClean="0"/>
              <a:t>(proposta IRIB)</a:t>
            </a:r>
            <a:endParaRPr lang="pt-BR" sz="1600" b="1" dirty="0"/>
          </a:p>
          <a:p>
            <a:r>
              <a:rPr lang="pt-BR" sz="1600" b="1" dirty="0" smtClean="0"/>
              <a:t>III-</a:t>
            </a:r>
            <a:r>
              <a:rPr lang="pt-BR" sz="1600" dirty="0" smtClean="0"/>
              <a:t> </a:t>
            </a:r>
            <a:r>
              <a:rPr lang="pt-BR" sz="1600" dirty="0"/>
              <a:t>Registro de documento ou título em que conste declaração das partes de que foi realizado pagamento em espécie ou título de crédito ao portador de valores acima de R$ 30.000,00 (trinta mil reais).</a:t>
            </a:r>
          </a:p>
        </p:txBody>
      </p:sp>
    </p:spTree>
    <p:extLst>
      <p:ext uri="{BB962C8B-B14F-4D97-AF65-F5344CB8AC3E}">
        <p14:creationId xmlns:p14="http://schemas.microsoft.com/office/powerpoint/2010/main" val="10506767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664296"/>
          </a:xfrm>
        </p:spPr>
        <p:txBody>
          <a:bodyPr/>
          <a:lstStyle/>
          <a:p>
            <a:r>
              <a:rPr lang="pt-BR" sz="4000" dirty="0" smtClean="0"/>
              <a:t/>
            </a:r>
            <a:br>
              <a:rPr lang="pt-BR" sz="4000" dirty="0" smtClean="0"/>
            </a:br>
            <a:r>
              <a:rPr lang="pt-BR" sz="4000" dirty="0"/>
              <a:t>Provimento </a:t>
            </a:r>
            <a:r>
              <a:rPr lang="pt-BR" sz="4000" dirty="0" smtClean="0"/>
              <a:t>88 – conceitos básicos – Comunicações à UIF – Comunicações Suspeitas</a:t>
            </a:r>
            <a:endParaRPr lang="pt-BR" sz="4000" dirty="0"/>
          </a:p>
        </p:txBody>
      </p:sp>
      <p:sp>
        <p:nvSpPr>
          <p:cNvPr id="3" name="Espaço Reservado para Conteúdo 2"/>
          <p:cNvSpPr>
            <a:spLocks noGrp="1"/>
          </p:cNvSpPr>
          <p:nvPr>
            <p:ph idx="1"/>
          </p:nvPr>
        </p:nvSpPr>
        <p:spPr>
          <a:xfrm>
            <a:off x="457200" y="2780928"/>
            <a:ext cx="7620000" cy="3888432"/>
          </a:xfrm>
        </p:spPr>
        <p:txBody>
          <a:bodyPr>
            <a:normAutofit/>
          </a:bodyPr>
          <a:lstStyle/>
          <a:p>
            <a:pPr marL="0" indent="0" algn="just">
              <a:buNone/>
            </a:pPr>
            <a:endParaRPr lang="pt-BR" sz="3200" dirty="0" smtClean="0"/>
          </a:p>
          <a:p>
            <a:pPr algn="just"/>
            <a:r>
              <a:rPr lang="pt-BR" sz="1400" b="1" dirty="0"/>
              <a:t>Art. 26</a:t>
            </a:r>
            <a:r>
              <a:rPr lang="pt-BR" sz="1400" dirty="0"/>
              <a:t> Podem configurar indícios da ocorrência dos crimes de lavagem de dinheiro ou de financiamento do terrorismo, ou com eles relacionar-se, além das hipóteses previstas no art. 20:</a:t>
            </a:r>
          </a:p>
          <a:p>
            <a:pPr algn="just"/>
            <a:r>
              <a:rPr lang="pt-BR" sz="1400" dirty="0"/>
              <a:t>I – doações de bens imóveis ou direitos reais sobre bens imóveis para terceiros sem vínculo familiar aparente com o doador, referente a bem imóvel que tenha valor venal atribuído pelo município igual ou superior a R$100.000,00 (cem mil reais);</a:t>
            </a:r>
          </a:p>
          <a:p>
            <a:pPr algn="just"/>
            <a:r>
              <a:rPr lang="pt-BR" sz="1400" dirty="0"/>
              <a:t>II – concessão de empréstimos hipotecários ou com alienação fiduciária entre particulares;</a:t>
            </a:r>
          </a:p>
          <a:p>
            <a:pPr algn="just"/>
            <a:r>
              <a:rPr lang="pt-BR" sz="1400" dirty="0"/>
              <a:t>III – registro de negócios celebrados por sociedades que tenham sido dissolvidas e tenham regressado à atividade;</a:t>
            </a:r>
          </a:p>
          <a:p>
            <a:pPr algn="just"/>
            <a:r>
              <a:rPr lang="pt-BR" sz="1400" dirty="0"/>
              <a:t>IV – registro de aquisição de imóveis por fundações e associações, quando as características do negócio não se coadunem com as finalidades prosseguidas por aquelas pessoas jurídicas.</a:t>
            </a:r>
          </a:p>
          <a:p>
            <a:pPr algn="just"/>
            <a:r>
              <a:rPr lang="pt-BR" sz="1400" dirty="0"/>
              <a:t>Parágrafo único. Ocorrendo qualquer das hipóteses previstas neste artigo, o registrador de imóveis, ou oficial de cumprimento, comunicará a operação à Unidade de Inteligência Financeira – UIF, caso a considere suspeita, no prazo previsto no art. 15.</a:t>
            </a:r>
          </a:p>
        </p:txBody>
      </p:sp>
    </p:spTree>
    <p:extLst>
      <p:ext uri="{BB962C8B-B14F-4D97-AF65-F5344CB8AC3E}">
        <p14:creationId xmlns:p14="http://schemas.microsoft.com/office/powerpoint/2010/main" val="38032643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016224"/>
          </a:xfrm>
        </p:spPr>
        <p:txBody>
          <a:bodyPr/>
          <a:lstStyle/>
          <a:p>
            <a:r>
              <a:rPr lang="pt-BR" sz="4000" dirty="0" smtClean="0"/>
              <a:t/>
            </a:r>
            <a:br>
              <a:rPr lang="pt-BR" sz="4000" dirty="0" smtClean="0"/>
            </a:br>
            <a:r>
              <a:rPr lang="pt-BR" sz="4000" dirty="0"/>
              <a:t>Provimento </a:t>
            </a:r>
            <a:r>
              <a:rPr lang="pt-BR" sz="4000" dirty="0" smtClean="0"/>
              <a:t>88 – conceitos básicos – Regras Gerais</a:t>
            </a:r>
            <a:endParaRPr lang="pt-BR" sz="4000" dirty="0"/>
          </a:p>
        </p:txBody>
      </p:sp>
      <p:sp>
        <p:nvSpPr>
          <p:cNvPr id="3" name="Espaço Reservado para Conteúdo 2"/>
          <p:cNvSpPr>
            <a:spLocks noGrp="1"/>
          </p:cNvSpPr>
          <p:nvPr>
            <p:ph idx="1"/>
          </p:nvPr>
        </p:nvSpPr>
        <p:spPr>
          <a:xfrm>
            <a:off x="457200" y="2276872"/>
            <a:ext cx="7620000" cy="4392488"/>
          </a:xfrm>
        </p:spPr>
        <p:txBody>
          <a:bodyPr>
            <a:normAutofit fontScale="85000" lnSpcReduction="10000"/>
          </a:bodyPr>
          <a:lstStyle/>
          <a:p>
            <a:pPr marL="0" indent="0" algn="just">
              <a:buNone/>
            </a:pPr>
            <a:endParaRPr lang="pt-BR" sz="3200" dirty="0" smtClean="0"/>
          </a:p>
          <a:p>
            <a:pPr algn="just"/>
            <a:r>
              <a:rPr lang="pt-BR" sz="2000" b="1" dirty="0"/>
              <a:t>Art. 39.</a:t>
            </a:r>
            <a:r>
              <a:rPr lang="pt-BR" sz="2000" dirty="0"/>
              <a:t> As comunicações de boa-fé, feitas na forma prevista no art. 11 da Lei nº 9.613, de 03 de março de 1998, não acarretarão responsabilidade civil, administrativa ou penal.</a:t>
            </a:r>
          </a:p>
          <a:p>
            <a:pPr algn="just"/>
            <a:r>
              <a:rPr lang="pt-BR" sz="2000" dirty="0"/>
              <a:t> </a:t>
            </a:r>
          </a:p>
          <a:p>
            <a:pPr algn="just"/>
            <a:r>
              <a:rPr lang="pt-BR" sz="2000" b="1" dirty="0"/>
              <a:t>Art. 40</a:t>
            </a:r>
            <a:r>
              <a:rPr lang="pt-BR" sz="2000" dirty="0"/>
              <a:t>. O </a:t>
            </a:r>
            <a:r>
              <a:rPr lang="pt-BR" sz="2000" dirty="0" smtClean="0"/>
              <a:t>notário ou registrador, interventor ou interino, </a:t>
            </a:r>
            <a:r>
              <a:rPr lang="pt-BR" sz="2000" dirty="0"/>
              <a:t>que deixar de cumprir as obrigações deste provimento sujeitam-se às sanções previstas no art. 12 da Lei nº 9.613, de 03 de março de 1998.</a:t>
            </a:r>
          </a:p>
          <a:p>
            <a:pPr algn="just"/>
            <a:r>
              <a:rPr lang="pt-BR" sz="2000" b="1" dirty="0"/>
              <a:t>§1º.</a:t>
            </a:r>
            <a:r>
              <a:rPr lang="pt-BR" sz="2000" dirty="0"/>
              <a:t> As sanções serão aplicadas pela Corregedoria Nacional de Justiça </a:t>
            </a:r>
            <a:r>
              <a:rPr lang="pt-BR" sz="2000" dirty="0" smtClean="0"/>
              <a:t>ou </a:t>
            </a:r>
            <a:r>
              <a:rPr lang="pt-BR" sz="2000" dirty="0"/>
              <a:t>pelas Corregedorias Gerais da Justiça dos Estados e do Distrito Federal e </a:t>
            </a:r>
            <a:r>
              <a:rPr lang="pt-BR" sz="2000" dirty="0" smtClean="0"/>
              <a:t>Territórios, cabendo recurso para o Conselho de Recursos do Sistema Financeiro Nacional – CRSFN, na forma do Decreto 9.889, de 27 de junho de 2019..</a:t>
            </a:r>
            <a:endParaRPr lang="pt-BR" sz="2000" dirty="0"/>
          </a:p>
          <a:p>
            <a:pPr algn="just"/>
            <a:r>
              <a:rPr lang="pt-BR" sz="2000" b="1" dirty="0"/>
              <a:t>§2º.</a:t>
            </a:r>
            <a:r>
              <a:rPr lang="pt-BR" sz="2000" dirty="0"/>
              <a:t> Enquanto não houver regulamentação específica da Corregedoria Nacional de Justiça, será aplicável o procedimento previsto no </a:t>
            </a:r>
            <a:r>
              <a:rPr lang="pt-BR" sz="2000" dirty="0" smtClean="0"/>
              <a:t>Regulamento da Unidade de Inteligência Financeira - UIF.</a:t>
            </a:r>
            <a:endParaRPr lang="pt-BR" sz="2000" dirty="0"/>
          </a:p>
          <a:p>
            <a:pPr algn="just"/>
            <a:r>
              <a:rPr lang="pt-BR" sz="2000" b="1" dirty="0"/>
              <a:t> </a:t>
            </a:r>
            <a:endParaRPr lang="pt-BR" sz="2000" dirty="0"/>
          </a:p>
        </p:txBody>
      </p:sp>
    </p:spTree>
    <p:extLst>
      <p:ext uri="{BB962C8B-B14F-4D97-AF65-F5344CB8AC3E}">
        <p14:creationId xmlns:p14="http://schemas.microsoft.com/office/powerpoint/2010/main" val="5753065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304256"/>
          </a:xfrm>
        </p:spPr>
        <p:txBody>
          <a:bodyPr/>
          <a:lstStyle/>
          <a:p>
            <a:r>
              <a:rPr lang="pt-BR" sz="4000" dirty="0" smtClean="0"/>
              <a:t/>
            </a:r>
            <a:br>
              <a:rPr lang="pt-BR" sz="4000" dirty="0" smtClean="0"/>
            </a:br>
            <a:r>
              <a:rPr lang="pt-BR" sz="4000" dirty="0"/>
              <a:t>Provimento </a:t>
            </a:r>
            <a:r>
              <a:rPr lang="pt-BR" sz="4000" dirty="0" smtClean="0"/>
              <a:t>88 – conceitos básicos – Regras Gerais</a:t>
            </a:r>
            <a:endParaRPr lang="pt-BR" sz="4000" dirty="0"/>
          </a:p>
        </p:txBody>
      </p:sp>
      <p:sp>
        <p:nvSpPr>
          <p:cNvPr id="3" name="Espaço Reservado para Conteúdo 2"/>
          <p:cNvSpPr>
            <a:spLocks noGrp="1"/>
          </p:cNvSpPr>
          <p:nvPr>
            <p:ph idx="1"/>
          </p:nvPr>
        </p:nvSpPr>
        <p:spPr>
          <a:xfrm>
            <a:off x="457200" y="2276872"/>
            <a:ext cx="7620000" cy="4392488"/>
          </a:xfrm>
        </p:spPr>
        <p:txBody>
          <a:bodyPr>
            <a:normAutofit fontScale="92500" lnSpcReduction="10000"/>
          </a:bodyPr>
          <a:lstStyle/>
          <a:p>
            <a:pPr marL="0" indent="0" algn="just">
              <a:buNone/>
            </a:pPr>
            <a:endParaRPr lang="pt-BR" sz="3200" dirty="0" smtClean="0"/>
          </a:p>
          <a:p>
            <a:r>
              <a:rPr lang="pt-BR" sz="1600" b="1" dirty="0"/>
              <a:t> </a:t>
            </a:r>
            <a:endParaRPr lang="pt-BR" sz="1600" dirty="0"/>
          </a:p>
          <a:p>
            <a:pPr algn="just"/>
            <a:r>
              <a:rPr lang="pt-BR" sz="2000" b="1" dirty="0"/>
              <a:t>Art. 41</a:t>
            </a:r>
            <a:r>
              <a:rPr lang="pt-BR" sz="2000" dirty="0"/>
              <a:t>. Os </a:t>
            </a:r>
            <a:r>
              <a:rPr lang="pt-BR" sz="2000" dirty="0" smtClean="0"/>
              <a:t>notários ou registradores </a:t>
            </a:r>
            <a:r>
              <a:rPr lang="pt-BR" sz="2000" dirty="0"/>
              <a:t>e/ou Oficiais de Cumprimento deverão atender às requisições formuladas pelo </a:t>
            </a:r>
            <a:r>
              <a:rPr lang="pt-BR" sz="2000" dirty="0" smtClean="0"/>
              <a:t>Unidade de Inteligência Financeira - UIF </a:t>
            </a:r>
            <a:r>
              <a:rPr lang="pt-BR" sz="2000" dirty="0"/>
              <a:t>e pelo Conselho Nacional de Justiça na periodicidade, forma e condições por eles estabelecidas, cabendo-lhe preservar, nos termos da lei, o sigilo das informações prestadas.</a:t>
            </a:r>
          </a:p>
          <a:p>
            <a:pPr algn="just"/>
            <a:r>
              <a:rPr lang="pt-BR" sz="2000" dirty="0"/>
              <a:t> </a:t>
            </a:r>
          </a:p>
          <a:p>
            <a:pPr algn="just"/>
            <a:r>
              <a:rPr lang="pt-BR" sz="2000" b="1" dirty="0"/>
              <a:t>Art. 42. </a:t>
            </a:r>
            <a:r>
              <a:rPr lang="pt-BR" sz="2000" dirty="0"/>
              <a:t>Não se negará a realização de um ato registral ou protesto por falta de elementos novos ou dados novos, estipulados no presente provimento, caso o título tenha sido perfectibilizado em data anterior a sua vigência.</a:t>
            </a:r>
          </a:p>
          <a:p>
            <a:r>
              <a:rPr lang="pt-BR" sz="1600" dirty="0"/>
              <a:t> </a:t>
            </a:r>
          </a:p>
          <a:p>
            <a:r>
              <a:rPr lang="pt-BR" sz="1600" dirty="0"/>
              <a:t> </a:t>
            </a:r>
          </a:p>
        </p:txBody>
      </p:sp>
    </p:spTree>
    <p:extLst>
      <p:ext uri="{BB962C8B-B14F-4D97-AF65-F5344CB8AC3E}">
        <p14:creationId xmlns:p14="http://schemas.microsoft.com/office/powerpoint/2010/main" val="40124016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2088232"/>
          </a:xfrm>
        </p:spPr>
        <p:txBody>
          <a:bodyPr/>
          <a:lstStyle/>
          <a:p>
            <a:r>
              <a:rPr lang="pt-BR" sz="4000" dirty="0" smtClean="0"/>
              <a:t/>
            </a:r>
            <a:br>
              <a:rPr lang="pt-BR" sz="4000" dirty="0" smtClean="0"/>
            </a:br>
            <a:r>
              <a:rPr lang="pt-BR" sz="4000" dirty="0"/>
              <a:t>Provimento </a:t>
            </a:r>
            <a:r>
              <a:rPr lang="pt-BR" sz="4000" dirty="0" smtClean="0"/>
              <a:t>88 – conceitos básicos – Regras Gerais</a:t>
            </a:r>
            <a:endParaRPr lang="pt-BR" sz="4000" dirty="0"/>
          </a:p>
        </p:txBody>
      </p:sp>
      <p:sp>
        <p:nvSpPr>
          <p:cNvPr id="3" name="Espaço Reservado para Conteúdo 2"/>
          <p:cNvSpPr>
            <a:spLocks noGrp="1"/>
          </p:cNvSpPr>
          <p:nvPr>
            <p:ph idx="1"/>
          </p:nvPr>
        </p:nvSpPr>
        <p:spPr>
          <a:xfrm>
            <a:off x="457200" y="2276872"/>
            <a:ext cx="7620000" cy="4392488"/>
          </a:xfrm>
        </p:spPr>
        <p:txBody>
          <a:bodyPr>
            <a:normAutofit lnSpcReduction="10000"/>
          </a:bodyPr>
          <a:lstStyle/>
          <a:p>
            <a:pPr marL="0" indent="0" algn="just">
              <a:buNone/>
            </a:pPr>
            <a:endParaRPr lang="pt-BR" sz="3200" dirty="0" smtClean="0"/>
          </a:p>
          <a:p>
            <a:pPr algn="just"/>
            <a:r>
              <a:rPr lang="pt-BR" sz="1800" b="1" dirty="0" smtClean="0"/>
              <a:t>Art</a:t>
            </a:r>
            <a:r>
              <a:rPr lang="pt-BR" sz="1800" b="1" dirty="0"/>
              <a:t>. 43. </a:t>
            </a:r>
            <a:r>
              <a:rPr lang="pt-BR" sz="1800" dirty="0"/>
              <a:t>Para fins de cumprimento das obrigações previstas nesse provimento, as entidades representativas das serventias </a:t>
            </a:r>
            <a:r>
              <a:rPr lang="pt-BR" sz="1800" dirty="0" err="1"/>
              <a:t>extrajudicias</a:t>
            </a:r>
            <a:r>
              <a:rPr lang="pt-BR" sz="1800" dirty="0"/>
              <a:t>, poderão, por intermédio de convênios e/ou termos de cooperação, ter acesso aos bancos de dados estatais de identificação da Receita Federal e do Tribunal Superior Eleitoral, limitando-se a consulta aos dados necessários a confirmação da autenticidade dos documentos de identificação apresentados.</a:t>
            </a:r>
          </a:p>
          <a:p>
            <a:pPr algn="just"/>
            <a:r>
              <a:rPr lang="pt-BR" sz="1800" dirty="0"/>
              <a:t> </a:t>
            </a:r>
          </a:p>
          <a:p>
            <a:pPr algn="just"/>
            <a:r>
              <a:rPr lang="pt-BR" sz="1800" b="1" dirty="0"/>
              <a:t>Art. 44.</a:t>
            </a:r>
            <a:r>
              <a:rPr lang="pt-BR" sz="1800" dirty="0"/>
              <a:t> Os valores das operações definidos neste provimento, como parâmetros para a comunicação automática </a:t>
            </a:r>
            <a:r>
              <a:rPr lang="pt-BR" sz="1800" dirty="0" smtClean="0"/>
              <a:t>à Unidade de Inteligência Financeira - UIF, </a:t>
            </a:r>
            <a:r>
              <a:rPr lang="pt-BR" sz="1800" dirty="0"/>
              <a:t>poderão ser atualizados periodicamente pela Corregedoria Nacional de Justiça.</a:t>
            </a:r>
          </a:p>
          <a:p>
            <a:pPr algn="just"/>
            <a:r>
              <a:rPr lang="pt-BR" sz="1800" dirty="0"/>
              <a:t> </a:t>
            </a:r>
          </a:p>
          <a:p>
            <a:pPr algn="just"/>
            <a:r>
              <a:rPr lang="pt-BR" sz="1800" b="1" dirty="0"/>
              <a:t>Art. 45</a:t>
            </a:r>
            <a:r>
              <a:rPr lang="pt-BR" sz="1800" dirty="0"/>
              <a:t>. Este provimento entrará em vigor em </a:t>
            </a:r>
            <a:r>
              <a:rPr lang="pt-BR" sz="1800" dirty="0" smtClean="0"/>
              <a:t>3 de fevereiro de 2020.</a:t>
            </a:r>
            <a:endParaRPr lang="pt-BR" sz="1800" dirty="0"/>
          </a:p>
        </p:txBody>
      </p:sp>
    </p:spTree>
    <p:extLst>
      <p:ext uri="{BB962C8B-B14F-4D97-AF65-F5344CB8AC3E}">
        <p14:creationId xmlns:p14="http://schemas.microsoft.com/office/powerpoint/2010/main" val="40124016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4400" dirty="0" smtClean="0"/>
              <a:t/>
            </a:r>
            <a:br>
              <a:rPr lang="pt-BR" sz="4400" dirty="0" smtClean="0"/>
            </a:br>
            <a:endParaRPr lang="pt-BR" sz="4400" dirty="0"/>
          </a:p>
        </p:txBody>
      </p:sp>
      <p:sp>
        <p:nvSpPr>
          <p:cNvPr id="3" name="Espaço Reservado para Conteúdo 2"/>
          <p:cNvSpPr>
            <a:spLocks noGrp="1"/>
          </p:cNvSpPr>
          <p:nvPr>
            <p:ph idx="1"/>
          </p:nvPr>
        </p:nvSpPr>
        <p:spPr/>
        <p:txBody>
          <a:bodyPr>
            <a:normAutofit/>
          </a:bodyPr>
          <a:lstStyle/>
          <a:p>
            <a:pPr marL="0" indent="0" algn="just">
              <a:buNone/>
            </a:pPr>
            <a:endParaRPr lang="pt-BR" sz="6600" b="1" u="sng" dirty="0" smtClean="0"/>
          </a:p>
          <a:p>
            <a:pPr marL="0" indent="0" algn="ctr">
              <a:buNone/>
            </a:pPr>
            <a:r>
              <a:rPr lang="pt-BR" sz="6600" b="1" u="sng" dirty="0" smtClean="0">
                <a:solidFill>
                  <a:srgbClr val="FF0000"/>
                </a:solidFill>
              </a:rPr>
              <a:t>OBRIGADO</a:t>
            </a:r>
          </a:p>
          <a:p>
            <a:pPr marL="0" indent="0" algn="ctr">
              <a:buNone/>
            </a:pPr>
            <a:r>
              <a:rPr lang="pt-BR" sz="3200" b="1" dirty="0" smtClean="0">
                <a:solidFill>
                  <a:srgbClr val="FF0000"/>
                </a:solidFill>
              </a:rPr>
              <a:t>oficial@rivespasiano.com.br</a:t>
            </a:r>
            <a:endParaRPr lang="pt-BR" sz="3200" b="1" dirty="0">
              <a:solidFill>
                <a:srgbClr val="FF0000"/>
              </a:solidFill>
            </a:endParaRPr>
          </a:p>
        </p:txBody>
      </p:sp>
    </p:spTree>
    <p:extLst>
      <p:ext uri="{BB962C8B-B14F-4D97-AF65-F5344CB8AC3E}">
        <p14:creationId xmlns:p14="http://schemas.microsoft.com/office/powerpoint/2010/main" val="2370306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980728"/>
            <a:ext cx="7620000" cy="1143000"/>
          </a:xfrm>
        </p:spPr>
        <p:txBody>
          <a:bodyPr/>
          <a:lstStyle/>
          <a:p>
            <a:r>
              <a:rPr lang="pt-BR" dirty="0" smtClean="0"/>
              <a:t/>
            </a:r>
            <a:br>
              <a:rPr lang="pt-BR" dirty="0" smtClean="0"/>
            </a:br>
            <a:r>
              <a:rPr lang="pt-BR" dirty="0" smtClean="0"/>
              <a:t>Sistema global de prevenção e combate à lavagem de dinheiro</a:t>
            </a:r>
            <a:endParaRPr lang="pt-BR" dirty="0"/>
          </a:p>
        </p:txBody>
      </p:sp>
      <p:sp>
        <p:nvSpPr>
          <p:cNvPr id="3" name="Espaço Reservado para Conteúdo 2"/>
          <p:cNvSpPr>
            <a:spLocks noGrp="1"/>
          </p:cNvSpPr>
          <p:nvPr>
            <p:ph idx="1"/>
          </p:nvPr>
        </p:nvSpPr>
        <p:spPr>
          <a:xfrm>
            <a:off x="457200" y="2852936"/>
            <a:ext cx="7620000" cy="3547864"/>
          </a:xfrm>
        </p:spPr>
        <p:txBody>
          <a:bodyPr>
            <a:normAutofit fontScale="92500" lnSpcReduction="10000"/>
          </a:bodyPr>
          <a:lstStyle/>
          <a:p>
            <a:pPr indent="-342900" algn="just"/>
            <a:r>
              <a:rPr lang="pt-BR" sz="2800" dirty="0" smtClean="0"/>
              <a:t>Unidade de Inteligência Financeira </a:t>
            </a:r>
            <a:r>
              <a:rPr lang="pt-BR" sz="2800" dirty="0"/>
              <a:t>– conceito –  </a:t>
            </a:r>
            <a:r>
              <a:rPr lang="pt-BR" sz="2800" dirty="0" smtClean="0"/>
              <a:t>“departamento de inteligência financeira que sirva de centro nacional de </a:t>
            </a:r>
            <a:r>
              <a:rPr lang="pt-BR" sz="2800" dirty="0" err="1" smtClean="0"/>
              <a:t>recompilação</a:t>
            </a:r>
            <a:r>
              <a:rPr lang="pt-BR" sz="2800" dirty="0" smtClean="0"/>
              <a:t>, análise e difusão de informação sobre possíveis atividades de lavagem de dinheiro” </a:t>
            </a:r>
          </a:p>
          <a:p>
            <a:pPr indent="-342900" algn="just"/>
            <a:r>
              <a:rPr lang="pt-BR" sz="2800" dirty="0" smtClean="0"/>
              <a:t>Organização para a Cooperação e Desenvolvimento Econômico (OCDE)</a:t>
            </a:r>
          </a:p>
          <a:p>
            <a:pPr indent="-342900" algn="just"/>
            <a:r>
              <a:rPr lang="pt-BR" sz="2800" dirty="0" smtClean="0"/>
              <a:t>Grupo de Ação Financeira contra a Lavagem de Dinheiro e o Financiamento ao Terrorismo (GAFI)</a:t>
            </a:r>
          </a:p>
        </p:txBody>
      </p:sp>
    </p:spTree>
    <p:extLst>
      <p:ext uri="{BB962C8B-B14F-4D97-AF65-F5344CB8AC3E}">
        <p14:creationId xmlns:p14="http://schemas.microsoft.com/office/powerpoint/2010/main" val="1537182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980728"/>
            <a:ext cx="7620000" cy="1143000"/>
          </a:xfrm>
        </p:spPr>
        <p:txBody>
          <a:bodyPr/>
          <a:lstStyle/>
          <a:p>
            <a:r>
              <a:rPr lang="pt-BR" dirty="0" smtClean="0"/>
              <a:t/>
            </a:r>
            <a:br>
              <a:rPr lang="pt-BR" dirty="0" smtClean="0"/>
            </a:br>
            <a:r>
              <a:rPr lang="pt-BR" dirty="0" smtClean="0"/>
              <a:t>Sistema global de prevenção e combate à lavagem de dinheiro</a:t>
            </a:r>
            <a:endParaRPr lang="pt-BR" dirty="0"/>
          </a:p>
        </p:txBody>
      </p:sp>
      <p:sp>
        <p:nvSpPr>
          <p:cNvPr id="3" name="Espaço Reservado para Conteúdo 2"/>
          <p:cNvSpPr>
            <a:spLocks noGrp="1"/>
          </p:cNvSpPr>
          <p:nvPr>
            <p:ph idx="1"/>
          </p:nvPr>
        </p:nvSpPr>
        <p:spPr>
          <a:xfrm>
            <a:off x="457200" y="2852936"/>
            <a:ext cx="7620000" cy="3547864"/>
          </a:xfrm>
        </p:spPr>
        <p:txBody>
          <a:bodyPr>
            <a:normAutofit lnSpcReduction="10000"/>
          </a:bodyPr>
          <a:lstStyle/>
          <a:p>
            <a:pPr indent="-342900" algn="just"/>
            <a:r>
              <a:rPr lang="pt-BR" sz="2800" dirty="0" smtClean="0"/>
              <a:t>Grupo de Ação Financeira contra a Lavagem de Dinheiro e o Financiamento ao Terrorismo (GAFI)</a:t>
            </a:r>
          </a:p>
          <a:p>
            <a:pPr marL="297180" lvl="1" indent="0" algn="just">
              <a:buNone/>
            </a:pPr>
            <a:r>
              <a:rPr lang="pt-BR" sz="2600" dirty="0"/>
              <a:t>	</a:t>
            </a:r>
            <a:r>
              <a:rPr lang="pt-BR" sz="2600" dirty="0" smtClean="0"/>
              <a:t>Edita recomendações a serem adotadas pelos países-membros (1996, 2003 e 2012)</a:t>
            </a:r>
          </a:p>
          <a:p>
            <a:pPr marL="297180" lvl="1" indent="0" algn="just">
              <a:buNone/>
            </a:pPr>
            <a:r>
              <a:rPr lang="pt-BR" sz="2600" dirty="0"/>
              <a:t>	</a:t>
            </a:r>
            <a:r>
              <a:rPr lang="pt-BR" sz="2600" dirty="0" smtClean="0"/>
              <a:t>Informações geridas por entidades financeiras e outras com participação de APNFD – Atividades ou profissões não financeiras  designadas</a:t>
            </a:r>
          </a:p>
          <a:p>
            <a:pPr marL="297180" lvl="1" indent="0" algn="just">
              <a:buNone/>
            </a:pPr>
            <a:r>
              <a:rPr lang="pt-BR" sz="2600" dirty="0"/>
              <a:t>	</a:t>
            </a:r>
            <a:r>
              <a:rPr lang="pt-BR" sz="2600" dirty="0" smtClean="0"/>
              <a:t>Registradores – incluídos em 2003</a:t>
            </a:r>
          </a:p>
        </p:txBody>
      </p:sp>
    </p:spTree>
    <p:extLst>
      <p:ext uri="{BB962C8B-B14F-4D97-AF65-F5344CB8AC3E}">
        <p14:creationId xmlns:p14="http://schemas.microsoft.com/office/powerpoint/2010/main" val="1192706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980728"/>
            <a:ext cx="7620000" cy="1143000"/>
          </a:xfrm>
        </p:spPr>
        <p:txBody>
          <a:bodyPr/>
          <a:lstStyle/>
          <a:p>
            <a:r>
              <a:rPr lang="pt-BR" dirty="0" smtClean="0"/>
              <a:t/>
            </a:r>
            <a:br>
              <a:rPr lang="pt-BR" dirty="0" smtClean="0"/>
            </a:br>
            <a:r>
              <a:rPr lang="pt-BR" dirty="0" smtClean="0"/>
              <a:t>A inserção do Brasil no sistema global </a:t>
            </a:r>
            <a:r>
              <a:rPr lang="pt-BR" dirty="0" err="1" smtClean="0"/>
              <a:t>antilavagem</a:t>
            </a:r>
            <a:endParaRPr lang="pt-BR" dirty="0"/>
          </a:p>
        </p:txBody>
      </p:sp>
      <p:sp>
        <p:nvSpPr>
          <p:cNvPr id="3" name="Espaço Reservado para Conteúdo 2"/>
          <p:cNvSpPr>
            <a:spLocks noGrp="1"/>
          </p:cNvSpPr>
          <p:nvPr>
            <p:ph idx="1"/>
          </p:nvPr>
        </p:nvSpPr>
        <p:spPr>
          <a:xfrm>
            <a:off x="457200" y="2852936"/>
            <a:ext cx="7620000" cy="3547864"/>
          </a:xfrm>
        </p:spPr>
        <p:txBody>
          <a:bodyPr>
            <a:normAutofit fontScale="92500" lnSpcReduction="20000"/>
          </a:bodyPr>
          <a:lstStyle/>
          <a:p>
            <a:pPr indent="-342900" algn="just"/>
            <a:r>
              <a:rPr lang="pt-BR" sz="2800" dirty="0"/>
              <a:t>Lei </a:t>
            </a:r>
            <a:r>
              <a:rPr lang="pt-BR" sz="2800" dirty="0" smtClean="0"/>
              <a:t>9.613/98</a:t>
            </a:r>
            <a:endParaRPr lang="pt-BR" sz="2800" dirty="0"/>
          </a:p>
          <a:p>
            <a:pPr marL="297180" lvl="1" indent="0" algn="just">
              <a:buNone/>
            </a:pPr>
            <a:r>
              <a:rPr lang="pt-BR" sz="2600" dirty="0" smtClean="0"/>
              <a:t>	Criação do COAF – Conselho de Controle de Atividades Financeiras</a:t>
            </a:r>
          </a:p>
          <a:p>
            <a:pPr indent="-342900" algn="just"/>
            <a:r>
              <a:rPr lang="pt-BR" sz="2800" dirty="0" smtClean="0"/>
              <a:t>Lei Complementar 105/01</a:t>
            </a:r>
            <a:endParaRPr lang="pt-BR" sz="2800" dirty="0"/>
          </a:p>
          <a:p>
            <a:pPr marL="297180" lvl="1" indent="0" algn="just">
              <a:buNone/>
            </a:pPr>
            <a:r>
              <a:rPr lang="pt-BR" sz="2600" dirty="0"/>
              <a:t>	</a:t>
            </a:r>
            <a:r>
              <a:rPr lang="pt-BR" sz="2600" dirty="0" smtClean="0"/>
              <a:t>regras para acesso a dados financeiros</a:t>
            </a:r>
          </a:p>
          <a:p>
            <a:pPr indent="-342900" algn="just"/>
            <a:r>
              <a:rPr lang="pt-BR" sz="2800" dirty="0" smtClean="0"/>
              <a:t>Criação da Estratégia Nacional de Combate à Lavagem de Dinheiro (ENCCLA) – 2003</a:t>
            </a:r>
          </a:p>
          <a:p>
            <a:pPr indent="-342900" algn="just"/>
            <a:r>
              <a:rPr lang="pt-BR" sz="2800" dirty="0" smtClean="0"/>
              <a:t>Criação das Varas Especializadas em Lavagem de Dinheiro – Conselho da Justiça Federal - 2003 </a:t>
            </a:r>
            <a:r>
              <a:rPr lang="pt-BR" sz="2600" dirty="0"/>
              <a:t>	</a:t>
            </a:r>
          </a:p>
        </p:txBody>
      </p:sp>
    </p:spTree>
    <p:extLst>
      <p:ext uri="{BB962C8B-B14F-4D97-AF65-F5344CB8AC3E}">
        <p14:creationId xmlns:p14="http://schemas.microsoft.com/office/powerpoint/2010/main" val="31952419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980728"/>
            <a:ext cx="7620000" cy="1143000"/>
          </a:xfrm>
        </p:spPr>
        <p:txBody>
          <a:bodyPr/>
          <a:lstStyle/>
          <a:p>
            <a:r>
              <a:rPr lang="pt-BR" dirty="0" smtClean="0"/>
              <a:t/>
            </a:r>
            <a:br>
              <a:rPr lang="pt-BR" dirty="0" smtClean="0"/>
            </a:br>
            <a:r>
              <a:rPr lang="pt-BR" dirty="0" smtClean="0"/>
              <a:t>A inserção do Brasil no sistema global </a:t>
            </a:r>
            <a:r>
              <a:rPr lang="pt-BR" dirty="0" err="1" smtClean="0"/>
              <a:t>antilavagem</a:t>
            </a:r>
            <a:endParaRPr lang="pt-BR" dirty="0"/>
          </a:p>
        </p:txBody>
      </p:sp>
      <p:sp>
        <p:nvSpPr>
          <p:cNvPr id="3" name="Espaço Reservado para Conteúdo 2"/>
          <p:cNvSpPr>
            <a:spLocks noGrp="1"/>
          </p:cNvSpPr>
          <p:nvPr>
            <p:ph idx="1"/>
          </p:nvPr>
        </p:nvSpPr>
        <p:spPr>
          <a:xfrm>
            <a:off x="457200" y="2852936"/>
            <a:ext cx="7620000" cy="3547864"/>
          </a:xfrm>
        </p:spPr>
        <p:txBody>
          <a:bodyPr>
            <a:normAutofit fontScale="70000" lnSpcReduction="20000"/>
          </a:bodyPr>
          <a:lstStyle/>
          <a:p>
            <a:pPr indent="-342900" algn="just"/>
            <a:r>
              <a:rPr lang="pt-BR" sz="2800" dirty="0"/>
              <a:t>Lei </a:t>
            </a:r>
            <a:r>
              <a:rPr lang="pt-BR" sz="2800" dirty="0" smtClean="0"/>
              <a:t>9.613/98</a:t>
            </a:r>
            <a:endParaRPr lang="pt-BR" sz="2800" dirty="0"/>
          </a:p>
          <a:p>
            <a:pPr marL="297180" lvl="1" indent="0" algn="just">
              <a:buNone/>
            </a:pPr>
            <a:r>
              <a:rPr lang="pt-BR" sz="2600" dirty="0" smtClean="0"/>
              <a:t>	Crimes antecedentes – necessidade de configuração</a:t>
            </a:r>
          </a:p>
          <a:p>
            <a:pPr marL="297180" lvl="1" indent="0" algn="just">
              <a:buNone/>
            </a:pPr>
            <a:r>
              <a:rPr lang="pt-BR" sz="2600" dirty="0" smtClean="0"/>
              <a:t>	Criação do COAF – Conselho de Controle de Atividades Financeiras</a:t>
            </a:r>
          </a:p>
          <a:p>
            <a:pPr indent="-342900" algn="just"/>
            <a:r>
              <a:rPr lang="pt-BR" sz="2800" dirty="0" smtClean="0"/>
              <a:t>Lei Complementar 105/01</a:t>
            </a:r>
            <a:endParaRPr lang="pt-BR" sz="2800" dirty="0"/>
          </a:p>
          <a:p>
            <a:pPr marL="297180" lvl="1" indent="0" algn="just">
              <a:buNone/>
            </a:pPr>
            <a:r>
              <a:rPr lang="pt-BR" sz="2600" dirty="0"/>
              <a:t>	</a:t>
            </a:r>
            <a:r>
              <a:rPr lang="pt-BR" sz="2600" dirty="0" smtClean="0"/>
              <a:t>regras para acesso a dados financeiros</a:t>
            </a:r>
          </a:p>
          <a:p>
            <a:pPr indent="-342900" algn="just"/>
            <a:r>
              <a:rPr lang="pt-BR" sz="2800" dirty="0"/>
              <a:t>Lei 12.683/12</a:t>
            </a:r>
          </a:p>
          <a:p>
            <a:pPr marL="297180" lvl="1" indent="0" algn="just">
              <a:buNone/>
            </a:pPr>
            <a:r>
              <a:rPr lang="pt-BR" sz="2600" dirty="0"/>
              <a:t>	eliminação do rol de crimes antecedentes</a:t>
            </a:r>
          </a:p>
          <a:p>
            <a:pPr marL="297180" lvl="1" indent="0" algn="just">
              <a:buNone/>
            </a:pPr>
            <a:r>
              <a:rPr lang="pt-BR" sz="2600" dirty="0"/>
              <a:t>	inclusão dos registradores do rol das APNFD (Atividades ou profissões não financeiras  designadas)</a:t>
            </a:r>
          </a:p>
          <a:p>
            <a:pPr indent="-342900" algn="just"/>
            <a:r>
              <a:rPr lang="pt-BR" sz="2800" dirty="0" smtClean="0"/>
              <a:t>Medida Provisória 893/2019</a:t>
            </a:r>
            <a:endParaRPr lang="pt-BR" sz="2800" dirty="0"/>
          </a:p>
          <a:p>
            <a:pPr marL="297180" lvl="1" indent="0" algn="just">
              <a:buNone/>
            </a:pPr>
            <a:r>
              <a:rPr lang="pt-BR" sz="2600" dirty="0"/>
              <a:t>	</a:t>
            </a:r>
            <a:r>
              <a:rPr lang="pt-BR" sz="2600" dirty="0" smtClean="0"/>
              <a:t>Cria a UIF – Unidade de Inteligência Financeira, vinculada ao Banco Central</a:t>
            </a:r>
            <a:endParaRPr lang="pt-BR" sz="2600" dirty="0"/>
          </a:p>
          <a:p>
            <a:pPr marL="297180" lvl="1" indent="0" algn="just">
              <a:buNone/>
            </a:pPr>
            <a:endParaRPr lang="pt-BR" sz="2600" dirty="0" smtClean="0"/>
          </a:p>
        </p:txBody>
      </p:sp>
    </p:spTree>
    <p:extLst>
      <p:ext uri="{BB962C8B-B14F-4D97-AF65-F5344CB8AC3E}">
        <p14:creationId xmlns:p14="http://schemas.microsoft.com/office/powerpoint/2010/main" val="15138855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980728"/>
            <a:ext cx="7620000" cy="1143000"/>
          </a:xfrm>
        </p:spPr>
        <p:txBody>
          <a:bodyPr/>
          <a:lstStyle/>
          <a:p>
            <a:r>
              <a:rPr lang="pt-BR" dirty="0" smtClean="0"/>
              <a:t/>
            </a:r>
            <a:br>
              <a:rPr lang="pt-BR" dirty="0" smtClean="0"/>
            </a:br>
            <a:r>
              <a:rPr lang="pt-BR" dirty="0" smtClean="0"/>
              <a:t>A inserção do Brasil no sistema global </a:t>
            </a:r>
            <a:r>
              <a:rPr lang="pt-BR" dirty="0" err="1" smtClean="0"/>
              <a:t>antilavagem</a:t>
            </a:r>
            <a:endParaRPr lang="pt-BR" dirty="0"/>
          </a:p>
        </p:txBody>
      </p:sp>
      <p:sp>
        <p:nvSpPr>
          <p:cNvPr id="3" name="Espaço Reservado para Conteúdo 2"/>
          <p:cNvSpPr>
            <a:spLocks noGrp="1"/>
          </p:cNvSpPr>
          <p:nvPr>
            <p:ph idx="1"/>
          </p:nvPr>
        </p:nvSpPr>
        <p:spPr>
          <a:xfrm>
            <a:off x="457200" y="2852936"/>
            <a:ext cx="7620000" cy="3547864"/>
          </a:xfrm>
        </p:spPr>
        <p:txBody>
          <a:bodyPr>
            <a:normAutofit/>
          </a:bodyPr>
          <a:lstStyle/>
          <a:p>
            <a:pPr marL="297180" lvl="1" indent="0" algn="just">
              <a:buNone/>
            </a:pPr>
            <a:endParaRPr lang="pt-BR" sz="2600" dirty="0" smtClean="0"/>
          </a:p>
          <a:p>
            <a:pPr indent="-342900" algn="just"/>
            <a:r>
              <a:rPr lang="pt-BR" sz="2800" dirty="0"/>
              <a:t>Lei 12.683/12</a:t>
            </a:r>
          </a:p>
          <a:p>
            <a:pPr marL="297180" lvl="1" indent="0" algn="just">
              <a:buNone/>
            </a:pPr>
            <a:r>
              <a:rPr lang="pt-BR" sz="2400" dirty="0" smtClean="0"/>
              <a:t>	Art. 9</a:t>
            </a:r>
            <a:r>
              <a:rPr lang="pt-BR" sz="2400" baseline="30000" dirty="0" smtClean="0"/>
              <a:t>º</a:t>
            </a:r>
            <a:r>
              <a:rPr lang="pt-BR" sz="2400" dirty="0" smtClean="0"/>
              <a:t> - </a:t>
            </a:r>
            <a:r>
              <a:rPr lang="pt-BR" sz="2400" dirty="0"/>
              <a:t>Sujeitam-se às obrigações referidas nos </a:t>
            </a:r>
            <a:r>
              <a:rPr lang="pt-BR" sz="2400" dirty="0" err="1"/>
              <a:t>arts</a:t>
            </a:r>
            <a:r>
              <a:rPr lang="pt-BR" sz="2400" dirty="0"/>
              <a:t>. 10 e 11 as pessoas físicas e jurídicas que tenham, em caráter permanente ou eventual, como atividade principal ou acessória, cumulativamente ou não:	</a:t>
            </a:r>
            <a:endParaRPr lang="pt-BR" sz="2400" dirty="0" smtClean="0"/>
          </a:p>
          <a:p>
            <a:pPr marL="297180" lvl="1" indent="0" algn="just">
              <a:buNone/>
            </a:pPr>
            <a:r>
              <a:rPr lang="pt-BR" sz="2400" dirty="0"/>
              <a:t>	</a:t>
            </a:r>
            <a:r>
              <a:rPr lang="pt-BR" sz="2400" dirty="0" smtClean="0"/>
              <a:t>(...)</a:t>
            </a:r>
          </a:p>
          <a:p>
            <a:pPr marL="297180" lvl="1" indent="0" algn="just">
              <a:buNone/>
            </a:pPr>
            <a:r>
              <a:rPr lang="pt-BR" sz="2400" dirty="0" smtClean="0"/>
              <a:t>	XIII </a:t>
            </a:r>
            <a:r>
              <a:rPr lang="pt-BR" sz="2400" dirty="0"/>
              <a:t>- as juntas comerciais e os registros públicos;</a:t>
            </a:r>
          </a:p>
        </p:txBody>
      </p:sp>
    </p:spTree>
    <p:extLst>
      <p:ext uri="{BB962C8B-B14F-4D97-AF65-F5344CB8AC3E}">
        <p14:creationId xmlns:p14="http://schemas.microsoft.com/office/powerpoint/2010/main" val="1702476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980728"/>
            <a:ext cx="7620000" cy="1440160"/>
          </a:xfrm>
        </p:spPr>
        <p:txBody>
          <a:bodyPr/>
          <a:lstStyle/>
          <a:p>
            <a:r>
              <a:rPr lang="pt-BR" sz="4000" dirty="0" smtClean="0"/>
              <a:t/>
            </a:r>
            <a:br>
              <a:rPr lang="pt-BR" sz="4000" dirty="0" smtClean="0"/>
            </a:br>
            <a:r>
              <a:rPr lang="pt-BR" sz="4000" dirty="0" smtClean="0"/>
              <a:t>O Registrador Imobiliário e sua participação no sistema </a:t>
            </a:r>
            <a:r>
              <a:rPr lang="pt-BR" sz="4000" dirty="0" err="1" smtClean="0"/>
              <a:t>antilavagem</a:t>
            </a:r>
            <a:endParaRPr lang="pt-BR" sz="4000" dirty="0"/>
          </a:p>
        </p:txBody>
      </p:sp>
      <p:sp>
        <p:nvSpPr>
          <p:cNvPr id="3" name="Espaço Reservado para Conteúdo 2"/>
          <p:cNvSpPr>
            <a:spLocks noGrp="1"/>
          </p:cNvSpPr>
          <p:nvPr>
            <p:ph idx="1"/>
          </p:nvPr>
        </p:nvSpPr>
        <p:spPr>
          <a:xfrm>
            <a:off x="457200" y="1916832"/>
            <a:ext cx="7620000" cy="4483968"/>
          </a:xfrm>
        </p:spPr>
        <p:txBody>
          <a:bodyPr>
            <a:normAutofit fontScale="77500" lnSpcReduction="20000"/>
          </a:bodyPr>
          <a:lstStyle/>
          <a:p>
            <a:pPr marL="0" indent="0" algn="just">
              <a:buNone/>
            </a:pPr>
            <a:endParaRPr lang="pt-BR" sz="3000" dirty="0" smtClean="0"/>
          </a:p>
          <a:p>
            <a:pPr marL="0" indent="0" algn="just">
              <a:buNone/>
            </a:pPr>
            <a:endParaRPr lang="pt-BR" sz="3000" dirty="0" smtClean="0"/>
          </a:p>
          <a:p>
            <a:pPr marL="0" indent="0" algn="just">
              <a:buNone/>
            </a:pPr>
            <a:r>
              <a:rPr lang="pt-BR" sz="3000" dirty="0" smtClean="0"/>
              <a:t>Necessidade de Regulamentação.</a:t>
            </a:r>
          </a:p>
          <a:p>
            <a:pPr marL="0" indent="0" algn="just">
              <a:buNone/>
            </a:pPr>
            <a:endParaRPr lang="pt-BR" sz="3000" dirty="0"/>
          </a:p>
          <a:p>
            <a:pPr marL="0" indent="0" algn="just">
              <a:buNone/>
            </a:pPr>
            <a:r>
              <a:rPr lang="pt-BR" sz="3000" dirty="0" smtClean="0"/>
              <a:t>Processo PP </a:t>
            </a:r>
            <a:r>
              <a:rPr lang="pt-BR" sz="3000" dirty="0" err="1" smtClean="0"/>
              <a:t>n.</a:t>
            </a:r>
            <a:r>
              <a:rPr lang="pt-BR" sz="3000" baseline="30000" dirty="0" err="1" smtClean="0"/>
              <a:t>o</a:t>
            </a:r>
            <a:r>
              <a:rPr lang="pt-BR" sz="3000" dirty="0" smtClean="0"/>
              <a:t> 0006712-74.2016.2.00.0000 – pedido de providências do COAF</a:t>
            </a:r>
          </a:p>
          <a:p>
            <a:pPr marL="0" indent="0" algn="just">
              <a:buNone/>
            </a:pPr>
            <a:endParaRPr lang="pt-BR" sz="3000" dirty="0"/>
          </a:p>
          <a:p>
            <a:pPr marL="0" indent="0" algn="just">
              <a:buNone/>
            </a:pPr>
            <a:r>
              <a:rPr lang="pt-BR" sz="3000" dirty="0" smtClean="0"/>
              <a:t>Trâmite retomado em 2019.</a:t>
            </a:r>
          </a:p>
          <a:p>
            <a:pPr marL="0" indent="0" algn="just">
              <a:buNone/>
            </a:pPr>
            <a:endParaRPr lang="pt-BR" sz="3000" dirty="0"/>
          </a:p>
          <a:p>
            <a:pPr marL="0" indent="0" algn="just">
              <a:buNone/>
            </a:pPr>
            <a:r>
              <a:rPr lang="pt-BR" sz="3000" dirty="0" smtClean="0"/>
              <a:t>Inclusão como Ação 12 da ENCCLA – sugestão MPF</a:t>
            </a:r>
          </a:p>
          <a:p>
            <a:pPr marL="0" indent="0" algn="just">
              <a:buNone/>
            </a:pPr>
            <a:endParaRPr lang="pt-BR" sz="3000" dirty="0"/>
          </a:p>
          <a:p>
            <a:pPr marL="0" indent="0" algn="just">
              <a:buNone/>
            </a:pPr>
            <a:r>
              <a:rPr lang="pt-BR" sz="3000" dirty="0" smtClean="0"/>
              <a:t>Participação efetiva das entidades representativas</a:t>
            </a:r>
            <a:endParaRPr lang="pt-BR" sz="3000" dirty="0"/>
          </a:p>
        </p:txBody>
      </p:sp>
    </p:spTree>
    <p:extLst>
      <p:ext uri="{BB962C8B-B14F-4D97-AF65-F5344CB8AC3E}">
        <p14:creationId xmlns:p14="http://schemas.microsoft.com/office/powerpoint/2010/main" val="371263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8680"/>
            <a:ext cx="7620000" cy="1872208"/>
          </a:xfrm>
        </p:spPr>
        <p:txBody>
          <a:bodyPr/>
          <a:lstStyle/>
          <a:p>
            <a:r>
              <a:rPr lang="pt-BR" sz="4000" dirty="0" smtClean="0"/>
              <a:t/>
            </a:r>
            <a:br>
              <a:rPr lang="pt-BR" sz="4000" dirty="0" smtClean="0"/>
            </a:br>
            <a:r>
              <a:rPr lang="pt-BR" sz="4000" dirty="0" smtClean="0"/>
              <a:t>O Registrador Imobiliário e sua participação no sistema </a:t>
            </a:r>
            <a:r>
              <a:rPr lang="pt-BR" sz="4000" dirty="0" err="1" smtClean="0"/>
              <a:t>antilavagem</a:t>
            </a:r>
            <a:endParaRPr lang="pt-BR" sz="4000" dirty="0"/>
          </a:p>
        </p:txBody>
      </p:sp>
      <p:sp>
        <p:nvSpPr>
          <p:cNvPr id="3" name="Espaço Reservado para Conteúdo 2"/>
          <p:cNvSpPr>
            <a:spLocks noGrp="1"/>
          </p:cNvSpPr>
          <p:nvPr>
            <p:ph idx="1"/>
          </p:nvPr>
        </p:nvSpPr>
        <p:spPr>
          <a:xfrm>
            <a:off x="457200" y="1916832"/>
            <a:ext cx="7620000" cy="4483968"/>
          </a:xfrm>
        </p:spPr>
        <p:txBody>
          <a:bodyPr>
            <a:normAutofit lnSpcReduction="10000"/>
          </a:bodyPr>
          <a:lstStyle/>
          <a:p>
            <a:pPr marL="0" indent="0" algn="just">
              <a:buNone/>
            </a:pPr>
            <a:endParaRPr lang="pt-BR" sz="3000" dirty="0" smtClean="0"/>
          </a:p>
          <a:p>
            <a:pPr marL="0" indent="0" algn="just">
              <a:buNone/>
            </a:pPr>
            <a:r>
              <a:rPr lang="pt-BR" sz="3000" dirty="0" smtClean="0"/>
              <a:t>ENCCLA - </a:t>
            </a:r>
            <a:r>
              <a:rPr lang="pt-BR" sz="3200" dirty="0"/>
              <a:t>Estratégia Nacional de Combate à Lavagem de Dinheiro </a:t>
            </a:r>
            <a:r>
              <a:rPr lang="pt-BR" sz="3200" dirty="0" smtClean="0"/>
              <a:t>– Ação 12</a:t>
            </a:r>
            <a:endParaRPr lang="pt-BR" sz="3000" dirty="0" smtClean="0"/>
          </a:p>
          <a:p>
            <a:pPr marL="0" indent="0" algn="just">
              <a:buNone/>
            </a:pPr>
            <a:endParaRPr lang="pt-BR" sz="3000" dirty="0"/>
          </a:p>
          <a:p>
            <a:pPr marL="0" indent="0" algn="just">
              <a:buNone/>
            </a:pPr>
            <a:r>
              <a:rPr lang="pt-BR" sz="3000" dirty="0" smtClean="0"/>
              <a:t>Participação de vários órgão e entidades. Ex.: CNJ, MPF. MJ, CGU, RFB, INSS, AMB, AJUFEP, PF, COAF, ANOREG, IRIB, ARPEN, CNB</a:t>
            </a:r>
          </a:p>
          <a:p>
            <a:pPr marL="0" indent="0" algn="just">
              <a:buNone/>
            </a:pPr>
            <a:endParaRPr lang="pt-BR" sz="3000" dirty="0"/>
          </a:p>
          <a:p>
            <a:pPr marL="0" indent="0" algn="just">
              <a:buNone/>
            </a:pPr>
            <a:r>
              <a:rPr lang="pt-BR" sz="3000" dirty="0" smtClean="0"/>
              <a:t>Proposta de Provimento CNJ</a:t>
            </a:r>
            <a:endParaRPr lang="pt-BR" sz="3000" dirty="0"/>
          </a:p>
        </p:txBody>
      </p:sp>
    </p:spTree>
    <p:extLst>
      <p:ext uri="{BB962C8B-B14F-4D97-AF65-F5344CB8AC3E}">
        <p14:creationId xmlns:p14="http://schemas.microsoft.com/office/powerpoint/2010/main" val="34226979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Telas palestrantes XLVI Encontro SP IRIB minha</Template>
  <TotalTime>1274</TotalTime>
  <Words>1728</Words>
  <Application>Microsoft Office PowerPoint</Application>
  <PresentationFormat>Apresentação na tela (4:3)</PresentationFormat>
  <Paragraphs>176</Paragraphs>
  <Slides>25</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25</vt:i4>
      </vt:variant>
    </vt:vector>
  </HeadingPairs>
  <TitlesOfParts>
    <vt:vector size="29" baseType="lpstr">
      <vt:lpstr>Arial</vt:lpstr>
      <vt:lpstr>Calibri</vt:lpstr>
      <vt:lpstr>Cambria</vt:lpstr>
      <vt:lpstr>Adjacency</vt:lpstr>
      <vt:lpstr>A participação do Registro de Imóveis no combate à lavagem de dinheiro – COAF/UIF</vt:lpstr>
      <vt:lpstr> Sistema global de prevenção e combate à lavagem de dinheiro</vt:lpstr>
      <vt:lpstr> Sistema global de prevenção e combate à lavagem de dinheiro</vt:lpstr>
      <vt:lpstr> Sistema global de prevenção e combate à lavagem de dinheiro</vt:lpstr>
      <vt:lpstr> A inserção do Brasil no sistema global antilavagem</vt:lpstr>
      <vt:lpstr> A inserção do Brasil no sistema global antilavagem</vt:lpstr>
      <vt:lpstr> A inserção do Brasil no sistema global antilavagem</vt:lpstr>
      <vt:lpstr> O Registrador Imobiliário e sua participação no sistema antilavagem</vt:lpstr>
      <vt:lpstr> O Registrador Imobiliário e sua participação no sistema antilavagem</vt:lpstr>
      <vt:lpstr> Provimento 88 – conceitos básicos - aplicação </vt:lpstr>
      <vt:lpstr> Provimento 88 – conceitos básicos – operações suspeitas </vt:lpstr>
      <vt:lpstr> Provimento 88– conceitos básicos – Oficial de Cumprimento</vt:lpstr>
      <vt:lpstr> Provimento 88 – conceitos básicos – Cadastro de Clientes</vt:lpstr>
      <vt:lpstr> Provimento 88 – conceitos básicos – Cadastro Único de Beneficiários Finais</vt:lpstr>
      <vt:lpstr> Provimento 88 – conceitos básicos – Registro das Operações</vt:lpstr>
      <vt:lpstr> Provimento 88 – conceitos básicos – Comunicações à UIF</vt:lpstr>
      <vt:lpstr> Provimento 88 – conceitos básicos – Comunicações à UIF – Operações suspeitas</vt:lpstr>
      <vt:lpstr> Provimento 88 – conceitos básicos – Comunicações à UIF – Operações suspeitas</vt:lpstr>
      <vt:lpstr> Provimento 88 – conceitos básicos – Comunicações à UIF – Operações suspeitas</vt:lpstr>
      <vt:lpstr> Provimento 88 – conceitos básicos – Comunicações à UIF – Comunicações Automáticas</vt:lpstr>
      <vt:lpstr> Provimento 88 – conceitos básicos – Comunicações à UIF – Comunicações Suspeitas</vt:lpstr>
      <vt:lpstr> Provimento 88 – conceitos básicos – Regras Gerais</vt:lpstr>
      <vt:lpstr> Provimento 88 – conceitos básicos – Regras Gerais</vt:lpstr>
      <vt:lpstr> Provimento 88 – conceitos básicos – Regras Gerais</vt:lpstr>
      <vt:lpstr> </vt:lpstr>
    </vt:vector>
  </TitlesOfParts>
  <Company>CRI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ISSQN sobre serviços notariais e de registro</dc:title>
  <dc:creator>Luciano Dias Bicalho Camargos</dc:creator>
  <cp:lastModifiedBy>FOCUSAV</cp:lastModifiedBy>
  <cp:revision>80</cp:revision>
  <dcterms:created xsi:type="dcterms:W3CDTF">2018-03-07T17:06:38Z</dcterms:created>
  <dcterms:modified xsi:type="dcterms:W3CDTF">2019-11-14T12:15:04Z</dcterms:modified>
</cp:coreProperties>
</file>