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8" r:id="rId6"/>
    <p:sldId id="265" r:id="rId7"/>
    <p:sldId id="276" r:id="rId8"/>
    <p:sldId id="277" r:id="rId9"/>
    <p:sldId id="283" r:id="rId10"/>
    <p:sldId id="279" r:id="rId11"/>
    <p:sldId id="280" r:id="rId12"/>
    <p:sldId id="285" r:id="rId13"/>
    <p:sldId id="282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CF86B-AAAD-4125-A405-E02CDADCCE73}" v="135" dt="2019-11-14T11:46:28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755" autoAdjust="0"/>
  </p:normalViewPr>
  <p:slideViewPr>
    <p:cSldViewPr>
      <p:cViewPr varScale="1">
        <p:scale>
          <a:sx n="53" d="100"/>
          <a:sy n="53" d="100"/>
        </p:scale>
        <p:origin x="456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4FBF263-DEC6-4A9D-8C97-B85A8CB8C50E}" type="datetime1">
              <a:rPr lang="pt-BR" smtClean="0"/>
              <a:pPr algn="r" rtl="0"/>
              <a:t>14/11/2019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C123CB6-8505-484D-AD49-CCA5FF708E8E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1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8322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Congresso nacional em Sevilha: inovação tecnológica</a:t>
            </a:r>
          </a:p>
          <a:p>
            <a:r>
              <a:rPr lang="pt-BR" dirty="0"/>
              <a:t>Espanha segundo destino turístico do mundo: fraudes com </a:t>
            </a:r>
            <a:r>
              <a:rPr lang="pt-BR" dirty="0" err="1"/>
              <a:t>airbnb</a:t>
            </a:r>
            <a:r>
              <a:rPr lang="pt-BR" dirty="0"/>
              <a:t>, problema do oráculo!</a:t>
            </a:r>
          </a:p>
          <a:p>
            <a:r>
              <a:rPr lang="pt-BR" dirty="0"/>
              <a:t>Redução de fraudes e interconexão com autoridades</a:t>
            </a:r>
          </a:p>
          <a:p>
            <a:r>
              <a:rPr lang="pt-BR" dirty="0"/>
              <a:t>Sistema que identifica quais propriedades estão legalmente disponíveis para aluguel turístico</a:t>
            </a:r>
          </a:p>
          <a:p>
            <a:r>
              <a:rPr lang="pt-BR" dirty="0"/>
              <a:t>Provocação: propósito dos registradores! Oferecimento de </a:t>
            </a:r>
            <a:r>
              <a:rPr lang="pt-BR"/>
              <a:t>novos serviços!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10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336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Criptomoedas: carteiras virtuais, trocas financeiras de valores</a:t>
            </a:r>
          </a:p>
          <a:p>
            <a:r>
              <a:rPr lang="pt-BR" dirty="0" err="1"/>
              <a:t>Blockchain</a:t>
            </a:r>
            <a:r>
              <a:rPr lang="pt-BR" dirty="0"/>
              <a:t>: cadeia de blocos que registra as transações do livro-razão</a:t>
            </a:r>
          </a:p>
          <a:p>
            <a:r>
              <a:rPr lang="pt-BR" dirty="0"/>
              <a:t>Replicação da </a:t>
            </a:r>
            <a:r>
              <a:rPr lang="pt-BR" dirty="0" err="1"/>
              <a:t>blockchain</a:t>
            </a:r>
            <a:r>
              <a:rPr lang="pt-BR" dirty="0"/>
              <a:t>: infraestrutura que garante imutabilidade digital</a:t>
            </a:r>
          </a:p>
          <a:p>
            <a:r>
              <a:rPr lang="pt-BR" dirty="0"/>
              <a:t>Criptomoedas coloridas: cada criptomoeda possui um identificador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439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Evolução das criptomoedas colorias: tokens na </a:t>
            </a:r>
            <a:r>
              <a:rPr lang="pt-BR" dirty="0" err="1"/>
              <a:t>blockchain</a:t>
            </a:r>
            <a:r>
              <a:rPr lang="pt-BR" dirty="0"/>
              <a:t> do </a:t>
            </a:r>
            <a:r>
              <a:rPr lang="pt-BR" dirty="0" err="1"/>
              <a:t>Ethereum</a:t>
            </a:r>
            <a:r>
              <a:rPr lang="pt-BR" dirty="0"/>
              <a:t> com </a:t>
            </a:r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contracts</a:t>
            </a:r>
            <a:endParaRPr lang="pt-BR" dirty="0"/>
          </a:p>
          <a:p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contract</a:t>
            </a:r>
            <a:r>
              <a:rPr lang="pt-BR" dirty="0"/>
              <a:t>: código </a:t>
            </a:r>
            <a:r>
              <a:rPr lang="pt-BR" dirty="0" err="1"/>
              <a:t>auto-executável</a:t>
            </a:r>
            <a:r>
              <a:rPr lang="pt-BR" dirty="0"/>
              <a:t> (descentralizado!)</a:t>
            </a:r>
          </a:p>
          <a:p>
            <a:r>
              <a:rPr lang="pt-BR" dirty="0"/>
              <a:t>Ativos tangíveis ou intangíveis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Tokenização</a:t>
            </a:r>
            <a:r>
              <a:rPr lang="pt-BR" dirty="0"/>
              <a:t> começou no setor financeiro (p.ex. mercado de ações)</a:t>
            </a:r>
          </a:p>
          <a:p>
            <a:r>
              <a:rPr lang="pt-BR" dirty="0"/>
              <a:t>Exemplo: direitos autorais, </a:t>
            </a:r>
            <a:r>
              <a:rPr lang="pt-BR" dirty="0" err="1"/>
              <a:t>tokenização</a:t>
            </a:r>
            <a:r>
              <a:rPr lang="pt-BR" dirty="0"/>
              <a:t> de uma obra até um limite de downloads, 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564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p.ex. no agronegócio, no varejo/logística, internet das coisas</a:t>
            </a:r>
          </a:p>
          <a:p>
            <a:r>
              <a:rPr lang="pt-BR" dirty="0"/>
              <a:t>Hardware ou autoridade</a:t>
            </a:r>
          </a:p>
          <a:p>
            <a:r>
              <a:rPr lang="pt-BR" dirty="0" err="1"/>
              <a:t>Blockchain</a:t>
            </a:r>
            <a:r>
              <a:rPr lang="pt-BR" dirty="0"/>
              <a:t> sem intermediários garantidores??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7057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Token como título: sistema de registro de direitos x sistema de registro de documentos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Tokenizing real estate assets: </a:t>
            </a:r>
            <a:r>
              <a:rPr lang="pt-BR" dirty="0"/>
              <a:t>utiliza </a:t>
            </a:r>
            <a:r>
              <a:rPr lang="pt-BR" dirty="0" err="1"/>
              <a:t>blockchain</a:t>
            </a:r>
            <a:r>
              <a:rPr lang="pt-BR" dirty="0"/>
              <a:t> para rastrear as transações, </a:t>
            </a:r>
            <a:r>
              <a:rPr lang="en-US" dirty="0"/>
              <a:t>micro-share </a:t>
            </a:r>
            <a:r>
              <a:rPr lang="en-US" dirty="0" err="1"/>
              <a:t>ou</a:t>
            </a:r>
            <a:r>
              <a:rPr lang="en-US" dirty="0"/>
              <a:t> co-owner?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emprestimo</a:t>
            </a:r>
            <a:r>
              <a:rPr lang="en-US" dirty="0"/>
              <a:t> com </a:t>
            </a:r>
            <a:r>
              <a:rPr lang="en-US" dirty="0" err="1"/>
              <a:t>garantia</a:t>
            </a:r>
            <a:r>
              <a:rPr lang="en-US" dirty="0"/>
              <a:t> de </a:t>
            </a:r>
            <a:r>
              <a:rPr lang="en-US" dirty="0" err="1"/>
              <a:t>imóvel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hipoteca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Fundos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imobiliário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https://www.meridio.co/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Democratizing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Estate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https://www.beenest.com/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Home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099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Regras de transferência e comercialização são codificadas por </a:t>
            </a:r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contracts</a:t>
            </a:r>
            <a:endParaRPr lang="pt-BR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Decentralized Autonomous Smart Property (DASP)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Várias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limitações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(Dr. Ivan Jacopetti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Coimbra)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Reconhecimento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legal dos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blockchain e dos smart contracts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972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Mcluhan</a:t>
            </a:r>
            <a:r>
              <a:rPr lang="pt-BR" dirty="0"/>
              <a:t>: o meio é a mensagem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Exemplos de transformações no mercado imobiliário (</a:t>
            </a:r>
            <a:r>
              <a:rPr lang="pt-BR" dirty="0" err="1"/>
              <a:t>tokenização</a:t>
            </a:r>
            <a:r>
              <a:rPr lang="pt-BR" dirty="0"/>
              <a:t> é só um deles)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5918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Universidade Católica de Brasília: dissertação de mestrado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Modelo de propriedade digital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090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properties: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tokenização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direitos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reais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d’Estudis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Jurídics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Formació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Especialitzada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Department of Justice – Catalonia Government granted to the UNESCO Housing Chair a new research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jurídico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compatibilidade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Código civil da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Catalunia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interdisciplinary para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análise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técnico-jurídica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pt-BR" noProof="0" smtClean="0"/>
              <a:pPr/>
              <a:t>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1516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Retâ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2DDEFA-DB5B-4288-BFD4-28EED68507B6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FE731-CCCB-4F3F-8490-9D481963C25C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09B53E-5F46-420C-9FC5-DAEB88ACCC36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E64EAC-5602-4386-82F0-40AD884218D6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9F0ECE-4690-40DC-8016-3D7B9FECC6A6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2E0B61-5964-4D91-A168-D7CB792A2B2D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555902-7965-4B4C-B9FC-820C063D4756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7EB872-3A44-4095-8573-160D8312FA73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E4E7D-D0A9-4DEE-9266-00B85AF59F3B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436AF61-35ED-497B-AFBC-44E1662D60CA}" type="datetime1">
              <a:rPr lang="pt-BR" noProof="0" smtClean="0"/>
              <a:pPr/>
              <a:t>14/11/2019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2864" y="3165763"/>
            <a:ext cx="10357792" cy="1711037"/>
          </a:xfrm>
        </p:spPr>
        <p:txBody>
          <a:bodyPr rtlCol="0">
            <a:normAutofit fontScale="90000"/>
          </a:bodyPr>
          <a:lstStyle/>
          <a:p>
            <a:r>
              <a:rPr lang="pt-BR" dirty="0"/>
              <a:t>BLOCKCHAIN e SMART PROPERTY</a:t>
            </a:r>
            <a:br>
              <a:rPr lang="pt-BR" dirty="0"/>
            </a:br>
            <a:r>
              <a:rPr lang="pt-BR" sz="3100" dirty="0"/>
              <a:t>o Registro de Imóveis e a </a:t>
            </a:r>
            <a:r>
              <a:rPr lang="pt-BR" sz="3100" dirty="0" err="1"/>
              <a:t>tokenização</a:t>
            </a:r>
            <a:r>
              <a:rPr lang="pt-BR" sz="3100" dirty="0"/>
              <a:t> da propriedade</a:t>
            </a:r>
            <a:endParaRPr lang="pt-BR" sz="5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2864" y="4953000"/>
            <a:ext cx="10058400" cy="685800"/>
          </a:xfrm>
        </p:spPr>
        <p:txBody>
          <a:bodyPr rtlCol="0"/>
          <a:lstStyle/>
          <a:p>
            <a:pPr rtl="0"/>
            <a:r>
              <a:rPr lang="pt-BR" b="1" dirty="0"/>
              <a:t>XLVI Encontro dos Oficiais de Registro de Imóveis do Brasil</a:t>
            </a:r>
          </a:p>
          <a:p>
            <a:r>
              <a:rPr lang="pt-BR" dirty="0">
                <a:solidFill>
                  <a:schemeClr val="accent6"/>
                </a:solidFill>
              </a:rPr>
              <a:t>Adriana Jacoto Unger</a:t>
            </a:r>
          </a:p>
          <a:p>
            <a:pPr rtl="0"/>
            <a:endParaRPr lang="pt-BR" b="1" dirty="0"/>
          </a:p>
        </p:txBody>
      </p:sp>
      <p:pic>
        <p:nvPicPr>
          <p:cNvPr id="23" name="Imagem 22" descr="Uma imagem contendo comida, desenho, camisa&#10;&#10;Descrição gerada automaticamente">
            <a:extLst>
              <a:ext uri="{FF2B5EF4-FFF2-40B4-BE49-F238E27FC236}">
                <a16:creationId xmlns:a16="http://schemas.microsoft.com/office/drawing/2014/main" id="{BFCA2BFD-058D-45BB-A879-6DD003723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57" y="3573016"/>
            <a:ext cx="3716381" cy="22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D40F6-AC00-460C-9A39-269DBF5F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REGTURI do CORPME para registro de aluguel turístico</a:t>
            </a:r>
          </a:p>
        </p:txBody>
      </p:sp>
      <p:pic>
        <p:nvPicPr>
          <p:cNvPr id="9" name="Imagem 8" descr="Tela de computador com imagem de pessoas&#10;&#10;Descrição gerada automaticamente">
            <a:extLst>
              <a:ext uri="{FF2B5EF4-FFF2-40B4-BE49-F238E27FC236}">
                <a16:creationId xmlns:a16="http://schemas.microsoft.com/office/drawing/2014/main" id="{E05B1166-B218-4BA8-A67E-2E912AD10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2826"/>
            <a:ext cx="6660232" cy="4995174"/>
          </a:xfrm>
          <a:prstGeom prst="rect">
            <a:avLst/>
          </a:prstGeom>
        </p:spPr>
      </p:pic>
      <p:pic>
        <p:nvPicPr>
          <p:cNvPr id="11" name="Imagem 10" descr="Uma imagem contendo placar&#10;&#10;Descrição gerada automaticamente">
            <a:extLst>
              <a:ext uri="{FF2B5EF4-FFF2-40B4-BE49-F238E27FC236}">
                <a16:creationId xmlns:a16="http://schemas.microsoft.com/office/drawing/2014/main" id="{BA6DA93B-6CF5-49A6-83E8-BF39EFBC6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451067"/>
            <a:ext cx="2450207" cy="28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D8723-C002-4344-AD6F-754BE96D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Blockchain</a:t>
            </a:r>
            <a:r>
              <a:rPr lang="pt-BR" dirty="0"/>
              <a:t> e criptomoedas</a:t>
            </a:r>
          </a:p>
        </p:txBody>
      </p:sp>
      <p:pic>
        <p:nvPicPr>
          <p:cNvPr id="5" name="Imagem 4" descr="Uma imagem contendo placa, rua, placar, computador&#10;&#10;Descrição gerada automaticamente">
            <a:extLst>
              <a:ext uri="{FF2B5EF4-FFF2-40B4-BE49-F238E27FC236}">
                <a16:creationId xmlns:a16="http://schemas.microsoft.com/office/drawing/2014/main" id="{AA5F71EA-AECE-4B53-B1A9-BF89C994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906558"/>
            <a:ext cx="4042420" cy="24133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9C24989-EEBA-4C6C-98FF-DCFA3A7A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4938896"/>
            <a:ext cx="3057327" cy="116190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5CAE120-9F2E-4CA9-BC08-CD8FB54D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85" y="4938896"/>
            <a:ext cx="3057327" cy="11619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FA90AC3-CA44-4125-9065-00F44F0B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809" y="4938896"/>
            <a:ext cx="3057327" cy="116190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9BDC9BB-097A-40B4-B416-01EC5FA37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050" y="4938896"/>
            <a:ext cx="3057327" cy="116190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D607111-06F9-4CF7-80A2-8A18022C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2643787"/>
            <a:ext cx="1472952" cy="84694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C4369F3-DD5C-4D8A-A1F2-98AE3A3FD3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16"/>
          <a:stretch/>
        </p:blipFill>
        <p:spPr>
          <a:xfrm>
            <a:off x="7392144" y="2219213"/>
            <a:ext cx="1764613" cy="177336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DD99864-67EA-425A-9FDC-7286B9059D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>
          <a:xfrm>
            <a:off x="9768408" y="4467103"/>
            <a:ext cx="2077516" cy="2105488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CB62B958-0573-498B-87A7-BA1A893ED531}"/>
              </a:ext>
            </a:extLst>
          </p:cNvPr>
          <p:cNvSpPr/>
          <p:nvPr/>
        </p:nvSpPr>
        <p:spPr>
          <a:xfrm>
            <a:off x="11208568" y="645333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Tokens e </a:t>
            </a:r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contracts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800" dirty="0"/>
              <a:t>Token: representante digital de um ativo real</a:t>
            </a:r>
          </a:p>
          <a:p>
            <a:pPr rtl="0"/>
            <a:r>
              <a:rPr lang="pt-BR" sz="2800" dirty="0" err="1"/>
              <a:t>Smart</a:t>
            </a:r>
            <a:r>
              <a:rPr lang="pt-BR" sz="2800" dirty="0"/>
              <a:t> </a:t>
            </a:r>
            <a:r>
              <a:rPr lang="pt-BR" sz="2800" dirty="0" err="1"/>
              <a:t>contracts</a:t>
            </a:r>
            <a:r>
              <a:rPr lang="pt-BR" sz="2800" dirty="0"/>
              <a:t>: formalização de regras de negócio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38F9D3-D5B6-4D73-85CB-3A810C08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57"/>
          <a:stretch/>
        </p:blipFill>
        <p:spPr>
          <a:xfrm>
            <a:off x="1524000" y="3463130"/>
            <a:ext cx="9001000" cy="28317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1491C49-2F29-45A5-9B68-DC63DC8A9DE7}"/>
              </a:ext>
            </a:extLst>
          </p:cNvPr>
          <p:cNvSpPr txBox="1"/>
          <p:nvPr/>
        </p:nvSpPr>
        <p:spPr>
          <a:xfrm>
            <a:off x="2297832" y="6150084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Ativos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8D05DC-74DE-4F48-82A4-4DCDADBC7DD3}"/>
              </a:ext>
            </a:extLst>
          </p:cNvPr>
          <p:cNvSpPr txBox="1"/>
          <p:nvPr/>
        </p:nvSpPr>
        <p:spPr>
          <a:xfrm>
            <a:off x="5087888" y="61516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Smart</a:t>
            </a:r>
            <a:r>
              <a:rPr lang="pt-BR" sz="2000" dirty="0"/>
              <a:t> </a:t>
            </a:r>
            <a:r>
              <a:rPr lang="pt-BR" sz="2000" dirty="0" err="1"/>
              <a:t>contract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5E32BE-9D73-4161-83BA-60C5B57CBB3E}"/>
              </a:ext>
            </a:extLst>
          </p:cNvPr>
          <p:cNvSpPr txBox="1"/>
          <p:nvPr/>
        </p:nvSpPr>
        <p:spPr>
          <a:xfrm>
            <a:off x="7392144" y="339487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criptomoeda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F59B45-A076-4FF6-8E59-1D4370F1F708}"/>
              </a:ext>
            </a:extLst>
          </p:cNvPr>
          <p:cNvSpPr txBox="1"/>
          <p:nvPr/>
        </p:nvSpPr>
        <p:spPr>
          <a:xfrm>
            <a:off x="7752184" y="592449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err="1"/>
              <a:t>Tokenização</a:t>
            </a:r>
            <a:r>
              <a:rPr lang="pt-BR" dirty="0"/>
              <a:t> e o problema do oráculo</a:t>
            </a:r>
          </a:p>
        </p:txBody>
      </p:sp>
      <p:pic>
        <p:nvPicPr>
          <p:cNvPr id="5" name="Imagem 4" descr="Foto em preto e branco de pessoas em volta&#10;&#10;Descrição gerada automaticamente">
            <a:extLst>
              <a:ext uri="{FF2B5EF4-FFF2-40B4-BE49-F238E27FC236}">
                <a16:creationId xmlns:a16="http://schemas.microsoft.com/office/drawing/2014/main" id="{00A5341B-7512-470B-9782-ACBF506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4824"/>
            <a:ext cx="7620000" cy="3810000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7FE0CE0-463D-4E32-BDE6-9D356504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42120"/>
            <a:ext cx="91440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dirty="0"/>
              <a:t>Como vincular ativos do mundo real a tokens?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6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8C3C-AE8B-4288-B985-E9BAFD9A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Tokenização</a:t>
            </a:r>
            <a:r>
              <a:rPr lang="pt-BR" dirty="0"/>
              <a:t> da propriedade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A110C-5E94-4781-8950-83829280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Proprietário de um imóvel pode oferecer tokens digitais que representam uma </a:t>
            </a:r>
            <a:r>
              <a:rPr lang="pt-BR" sz="2800" dirty="0" err="1"/>
              <a:t>microfração</a:t>
            </a:r>
            <a:r>
              <a:rPr lang="pt-BR" sz="2800" dirty="0"/>
              <a:t> da propriedade</a:t>
            </a:r>
          </a:p>
          <a:p>
            <a:r>
              <a:rPr lang="pt-BR" sz="2800" dirty="0"/>
              <a:t>Democratização do acesso ao mercado imobiliário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3E45D8-FB55-4A87-AE60-7AB29ACDC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448163"/>
            <a:ext cx="8640960" cy="27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FF342-21DE-4E8C-B5E5-DAE3B04E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136" y="737937"/>
            <a:ext cx="4320480" cy="1828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/>
              <a:t>property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EA5958-B28B-49CA-83EC-E201A86E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48" y="762000"/>
            <a:ext cx="5151328" cy="5334000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5755FD-BF02-4808-8212-965B2DCC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0136" y="2708920"/>
            <a:ext cx="4320479" cy="2548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Propriedade é controlada por </a:t>
            </a:r>
            <a:r>
              <a:rPr lang="pt-BR" sz="2800" dirty="0" err="1"/>
              <a:t>blockchain</a:t>
            </a:r>
            <a:r>
              <a:rPr lang="pt-BR" sz="2800" dirty="0"/>
              <a:t> e </a:t>
            </a:r>
            <a:r>
              <a:rPr lang="pt-BR" sz="2800" dirty="0" err="1"/>
              <a:t>smart</a:t>
            </a:r>
            <a:r>
              <a:rPr lang="pt-BR" sz="2800" dirty="0"/>
              <a:t> </a:t>
            </a:r>
            <a:r>
              <a:rPr lang="pt-BR" sz="2800" dirty="0" err="1"/>
              <a:t>contracts</a:t>
            </a:r>
            <a:endParaRPr lang="pt-BR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Token representa o imóvel ou direitos reais sobre o imóvel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D56F5E-B59A-4ECC-9397-FC047D05E8D7}"/>
              </a:ext>
            </a:extLst>
          </p:cNvPr>
          <p:cNvSpPr/>
          <p:nvPr/>
        </p:nvSpPr>
        <p:spPr>
          <a:xfrm>
            <a:off x="3143672" y="5733256"/>
            <a:ext cx="2304256" cy="362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44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D40F6-AC00-460C-9A39-269DBF5F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disruptivos de negócios imobiliários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94F8DF-E112-47F6-967A-BF48CB3A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80" y="1828800"/>
            <a:ext cx="5112568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dirty="0"/>
              <a:t>Economia do compartilhamento:</a:t>
            </a:r>
          </a:p>
          <a:p>
            <a:r>
              <a:rPr lang="pt-BR" sz="2800" dirty="0"/>
              <a:t>Aluguel de curta duração</a:t>
            </a:r>
          </a:p>
          <a:p>
            <a:r>
              <a:rPr lang="pt-BR" sz="2800" dirty="0" err="1"/>
              <a:t>Coliving</a:t>
            </a:r>
            <a:endParaRPr lang="pt-BR" sz="2800" dirty="0"/>
          </a:p>
          <a:p>
            <a:r>
              <a:rPr lang="pt-BR" sz="2800" dirty="0" err="1"/>
              <a:t>Coworking</a:t>
            </a:r>
            <a:endParaRPr lang="pt-BR" sz="2800" dirty="0"/>
          </a:p>
          <a:p>
            <a:r>
              <a:rPr lang="pt-BR" sz="2800" dirty="0" err="1"/>
              <a:t>Student</a:t>
            </a:r>
            <a:r>
              <a:rPr lang="pt-BR" sz="2800" dirty="0"/>
              <a:t> living</a:t>
            </a:r>
          </a:p>
          <a:p>
            <a:r>
              <a:rPr lang="pt-BR" sz="2800" dirty="0" err="1"/>
              <a:t>Senior</a:t>
            </a:r>
            <a:r>
              <a:rPr lang="pt-BR" sz="2800" dirty="0"/>
              <a:t> living</a:t>
            </a:r>
          </a:p>
          <a:p>
            <a:r>
              <a:rPr lang="pt-BR" sz="2800" dirty="0" err="1"/>
              <a:t>Multipropriedade</a:t>
            </a:r>
            <a:endParaRPr lang="pt-BR" sz="2800" dirty="0"/>
          </a:p>
          <a:p>
            <a:r>
              <a:rPr lang="pt-BR" sz="2800" dirty="0"/>
              <a:t>Condo hotéis</a:t>
            </a:r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 descr="Foto preta e branca de um homem&#10;&#10;Descrição gerada automaticamente">
            <a:extLst>
              <a:ext uri="{FF2B5EF4-FFF2-40B4-BE49-F238E27FC236}">
                <a16:creationId xmlns:a16="http://schemas.microsoft.com/office/drawing/2014/main" id="{154BE209-1638-445D-8A69-2736ABCB9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14197" r="1436" b="16204"/>
          <a:stretch/>
        </p:blipFill>
        <p:spPr>
          <a:xfrm>
            <a:off x="335359" y="4641674"/>
            <a:ext cx="5498653" cy="2216326"/>
          </a:xfrm>
          <a:prstGeom prst="rect">
            <a:avLst/>
          </a:prstGeom>
        </p:spPr>
      </p:pic>
      <p:pic>
        <p:nvPicPr>
          <p:cNvPr id="8" name="Picture 2" descr="https://i1.wp.com/leandrojesus.com/wp-content/uploads/2018/02/foto7.jpg?zoom=1.3499999046325684&amp;fit=1202%2C521">
            <a:extLst>
              <a:ext uri="{FF2B5EF4-FFF2-40B4-BE49-F238E27FC236}">
                <a16:creationId xmlns:a16="http://schemas.microsoft.com/office/drawing/2014/main" id="{E924123A-1DAD-4953-8796-714A55B19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b="30261"/>
          <a:stretch/>
        </p:blipFill>
        <p:spPr bwMode="auto">
          <a:xfrm>
            <a:off x="490918" y="2135048"/>
            <a:ext cx="4871864" cy="25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9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94F8DF-E112-47F6-967A-BF48CB3A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45" y="-24063"/>
            <a:ext cx="4752528" cy="2636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pt-BR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Análise do processo de compra e venda de imóveis residenciais urbanos no Brasil: uma proposta para redução dos atritos</a:t>
            </a:r>
          </a:p>
          <a:p>
            <a:pPr>
              <a:spcBef>
                <a:spcPct val="0"/>
              </a:spcBef>
              <a:buNone/>
            </a:pPr>
            <a:r>
              <a:rPr lang="pt-BR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(Aldo Cezar Cavalcanti G. Filho)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1AE1D4-8B33-4989-B55A-3669E7CB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938697"/>
            <a:ext cx="3972730" cy="34563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55A989-3F63-44C4-945D-7AE573BE7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86" y="131352"/>
            <a:ext cx="6929117" cy="65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8C3C-AE8B-4288-B985-E9BAFD9A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667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dirty="0" err="1"/>
              <a:t>Tokenisation</a:t>
            </a:r>
            <a:r>
              <a:rPr lang="en-US" dirty="0"/>
              <a:t>” of rights in rem within the regulation of the fifth book of the Catalan Civil Code</a:t>
            </a:r>
            <a:br>
              <a:rPr lang="en-US" dirty="0"/>
            </a:br>
            <a:r>
              <a:rPr lang="en-US" dirty="0"/>
              <a:t>(Dr. Rosa M. Garcia </a:t>
            </a:r>
            <a:r>
              <a:rPr lang="en-US" dirty="0" err="1"/>
              <a:t>Teruel</a:t>
            </a:r>
            <a:r>
              <a:rPr lang="en-US" dirty="0"/>
              <a:t>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A110C-5E94-4781-8950-83829280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dirty="0"/>
              <a:t>Desafios para os operadores legais:</a:t>
            </a:r>
          </a:p>
          <a:p>
            <a:r>
              <a:rPr lang="pt-BR" sz="2800" dirty="0"/>
              <a:t>Qual é a natureza legal dos tokens que representam um direito sobre uma propriedade? </a:t>
            </a:r>
          </a:p>
          <a:p>
            <a:r>
              <a:rPr lang="pt-BR" sz="2800" dirty="0"/>
              <a:t>Que tipo de direito real ou pessoal está sendo concedido aos compradores desses tokens?</a:t>
            </a:r>
          </a:p>
          <a:p>
            <a:r>
              <a:rPr lang="pt-BR" sz="2800" dirty="0"/>
              <a:t>Como serão resolvidos os possíveis conflitos de propriedade entre os titulares de ações e outras pessoas com seus direitos registrados?</a:t>
            </a:r>
          </a:p>
          <a:p>
            <a:r>
              <a:rPr lang="pt-BR" sz="2800" dirty="0"/>
              <a:t>Como podemos garantir o cumprimento das disposições obrigatórias do Código Civil da Catalunha, levando em consideração que esses tokens são criados por meio de um código de computador?</a:t>
            </a:r>
          </a:p>
          <a:p>
            <a:r>
              <a:rPr lang="pt-BR" sz="2800" dirty="0"/>
              <a:t>É possível transferir a propriedade apenas transferindo um token? Quais obrigações tributárias a propriedade de um token implica?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0F3EA7-E7AF-43AF-9610-5C152D3B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1124744"/>
            <a:ext cx="1981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27127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ador Técnico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107896_TF02901026" id="{9F968763-F91C-42C9-AE49-6BD67CA2E1C8}" vid="{02176A96-6553-412C-8E8F-22987C19B997}"/>
    </a:ext>
  </a:extLst>
</a:theme>
</file>

<file path=ppt/theme/theme2.xml><?xml version="1.0" encoding="utf-8"?>
<a:theme xmlns:a="http://schemas.openxmlformats.org/drawingml/2006/main" name="Tema do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Consolas</vt:lpstr>
      <vt:lpstr>Computador Técnico 16x9</vt:lpstr>
      <vt:lpstr>BLOCKCHAIN e SMART PROPERTY o Registro de Imóveis e a tokenização da propriedade</vt:lpstr>
      <vt:lpstr>Blockchain e criptomoedas</vt:lpstr>
      <vt:lpstr>Tokens e smart contracts</vt:lpstr>
      <vt:lpstr>Tokenização e o problema do oráculo</vt:lpstr>
      <vt:lpstr>Tokenização da propriedade</vt:lpstr>
      <vt:lpstr>Smart property</vt:lpstr>
      <vt:lpstr>Modelos disruptivos de negócios imobiliários</vt:lpstr>
      <vt:lpstr>Apresentação do PowerPoint</vt:lpstr>
      <vt:lpstr>“Tokenisation” of rights in rem within the regulation of the fifth book of the Catalan Civil Code (Dr. Rosa M. Garcia Teruel)</vt:lpstr>
      <vt:lpstr>Projeto REGTURI do CORPME para registro de aluguel turístico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2019-11-14T10:12:38Z</dcterms:created>
  <dcterms:modified xsi:type="dcterms:W3CDTF">2019-11-14T11:50:03Z</dcterms:modified>
</cp:coreProperties>
</file>